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97"/>
  </p:notesMasterIdLst>
  <p:handoutMasterIdLst>
    <p:handoutMasterId r:id="rId98"/>
  </p:handoutMasterIdLst>
  <p:sldIdLst>
    <p:sldId id="818" r:id="rId3"/>
    <p:sldId id="2719" r:id="rId4"/>
    <p:sldId id="576" r:id="rId5"/>
    <p:sldId id="1814" r:id="rId6"/>
    <p:sldId id="1780" r:id="rId7"/>
    <p:sldId id="1807" r:id="rId8"/>
    <p:sldId id="1802" r:id="rId9"/>
    <p:sldId id="1803" r:id="rId10"/>
    <p:sldId id="1775" r:id="rId11"/>
    <p:sldId id="1671" r:id="rId12"/>
    <p:sldId id="1740" r:id="rId13"/>
    <p:sldId id="1806" r:id="rId14"/>
    <p:sldId id="261" r:id="rId15"/>
    <p:sldId id="1767" r:id="rId16"/>
    <p:sldId id="1808" r:id="rId17"/>
    <p:sldId id="1809" r:id="rId18"/>
    <p:sldId id="1811" r:id="rId19"/>
    <p:sldId id="1810" r:id="rId20"/>
    <p:sldId id="1797" r:id="rId21"/>
    <p:sldId id="1667" r:id="rId22"/>
    <p:sldId id="1812" r:id="rId23"/>
    <p:sldId id="1813" r:id="rId24"/>
    <p:sldId id="1601" r:id="rId25"/>
    <p:sldId id="1784" r:id="rId26"/>
    <p:sldId id="1798" r:id="rId27"/>
    <p:sldId id="1799" r:id="rId28"/>
    <p:sldId id="1439" r:id="rId29"/>
    <p:sldId id="2687" r:id="rId30"/>
    <p:sldId id="2716" r:id="rId31"/>
    <p:sldId id="2557" r:id="rId32"/>
    <p:sldId id="2526" r:id="rId33"/>
    <p:sldId id="2712" r:id="rId34"/>
    <p:sldId id="2713" r:id="rId35"/>
    <p:sldId id="2699" r:id="rId36"/>
    <p:sldId id="2511" r:id="rId37"/>
    <p:sldId id="2510" r:id="rId38"/>
    <p:sldId id="2659" r:id="rId39"/>
    <p:sldId id="2660" r:id="rId40"/>
    <p:sldId id="2661" r:id="rId41"/>
    <p:sldId id="2662" r:id="rId42"/>
    <p:sldId id="2663" r:id="rId43"/>
    <p:sldId id="2664" r:id="rId44"/>
    <p:sldId id="2665" r:id="rId45"/>
    <p:sldId id="2666" r:id="rId46"/>
    <p:sldId id="2667" r:id="rId47"/>
    <p:sldId id="2668" r:id="rId48"/>
    <p:sldId id="2669" r:id="rId49"/>
    <p:sldId id="2670" r:id="rId50"/>
    <p:sldId id="2562" r:id="rId51"/>
    <p:sldId id="2704" r:id="rId52"/>
    <p:sldId id="2715" r:id="rId53"/>
    <p:sldId id="583" r:id="rId54"/>
    <p:sldId id="2718" r:id="rId55"/>
    <p:sldId id="802" r:id="rId56"/>
    <p:sldId id="827" r:id="rId57"/>
    <p:sldId id="820" r:id="rId58"/>
    <p:sldId id="824" r:id="rId59"/>
    <p:sldId id="828" r:id="rId60"/>
    <p:sldId id="825" r:id="rId61"/>
    <p:sldId id="879" r:id="rId62"/>
    <p:sldId id="2143" r:id="rId63"/>
    <p:sldId id="1592" r:id="rId64"/>
    <p:sldId id="1593" r:id="rId65"/>
    <p:sldId id="1733" r:id="rId66"/>
    <p:sldId id="1734" r:id="rId67"/>
    <p:sldId id="2168" r:id="rId68"/>
    <p:sldId id="2169" r:id="rId69"/>
    <p:sldId id="2170" r:id="rId70"/>
    <p:sldId id="1442" r:id="rId71"/>
    <p:sldId id="880" r:id="rId72"/>
    <p:sldId id="877" r:id="rId73"/>
    <p:sldId id="878" r:id="rId74"/>
    <p:sldId id="1732" r:id="rId75"/>
    <p:sldId id="882" r:id="rId76"/>
    <p:sldId id="2166" r:id="rId77"/>
    <p:sldId id="803" r:id="rId78"/>
    <p:sldId id="946" r:id="rId79"/>
    <p:sldId id="948" r:id="rId80"/>
    <p:sldId id="955" r:id="rId81"/>
    <p:sldId id="957" r:id="rId82"/>
    <p:sldId id="949" r:id="rId83"/>
    <p:sldId id="951" r:id="rId84"/>
    <p:sldId id="953" r:id="rId85"/>
    <p:sldId id="935" r:id="rId86"/>
    <p:sldId id="932" r:id="rId87"/>
    <p:sldId id="927" r:id="rId88"/>
    <p:sldId id="937" r:id="rId89"/>
    <p:sldId id="939" r:id="rId90"/>
    <p:sldId id="906" r:id="rId91"/>
    <p:sldId id="942" r:id="rId92"/>
    <p:sldId id="944" r:id="rId93"/>
    <p:sldId id="922" r:id="rId94"/>
    <p:sldId id="929" r:id="rId95"/>
    <p:sldId id="1518" r:id="rId96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3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t Dalal/GURGAON/ZFCL" initials="ND" lastIdx="2" clrIdx="0">
    <p:extLst>
      <p:ext uri="{19B8F6BF-5375-455C-9EA6-DF929625EA0E}">
        <p15:presenceInfo xmlns:p15="http://schemas.microsoft.com/office/powerpoint/2012/main" userId="S-1-5-21-1236789941-99463750-1239030132-2207" providerId="AD"/>
      </p:ext>
    </p:extLst>
  </p:cmAuthor>
  <p:cmAuthor id="2" name="HP" initials="H" lastIdx="1" clrIdx="1">
    <p:extLst>
      <p:ext uri="{19B8F6BF-5375-455C-9EA6-DF929625EA0E}">
        <p15:presenceInfo xmlns:p15="http://schemas.microsoft.com/office/powerpoint/2012/main" userId="HP" providerId="None"/>
      </p:ext>
    </p:extLst>
  </p:cmAuthor>
  <p:cmAuthor id="3" name="IT-ZUARI" initials="I" lastIdx="2" clrIdx="2"/>
  <p:cmAuthor id="4" name="HP-57" initials="H" lastIdx="1" clrIdx="3">
    <p:extLst>
      <p:ext uri="{19B8F6BF-5375-455C-9EA6-DF929625EA0E}">
        <p15:presenceInfo xmlns:p15="http://schemas.microsoft.com/office/powerpoint/2012/main" userId="HP-5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9EDF4"/>
    <a:srgbClr val="D0D8E8"/>
    <a:srgbClr val="FFFF66"/>
    <a:srgbClr val="009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8A658-6BF3-895C-CA41-F88CE0397B09}" v="4" dt="2025-10-27T05:57:15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3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2"/>
        <p:guide pos="213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773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r">
              <a:defRPr sz="1200"/>
            </a:lvl1pPr>
          </a:lstStyle>
          <a:p>
            <a:fld id="{EAB5B2CE-F9B7-40D2-AF18-986410BA420A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773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r">
              <a:defRPr sz="1200"/>
            </a:lvl1pPr>
          </a:lstStyle>
          <a:p>
            <a:fld id="{C85EED50-CAEC-4EF8-8E09-45E9574861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412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73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r">
              <a:defRPr sz="1200"/>
            </a:lvl1pPr>
          </a:lstStyle>
          <a:p>
            <a:fld id="{9161A957-412B-494A-8C87-558F7200AF06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675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7" tIns="46637" rIns="93277" bIns="4663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8" y="4722701"/>
            <a:ext cx="5408930" cy="4474131"/>
          </a:xfrm>
          <a:prstGeom prst="rect">
            <a:avLst/>
          </a:prstGeom>
        </p:spPr>
        <p:txBody>
          <a:bodyPr vert="horz" lIns="93277" tIns="46637" rIns="93277" bIns="4663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73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r">
              <a:defRPr sz="1200"/>
            </a:lvl1pPr>
          </a:lstStyle>
          <a:p>
            <a:fld id="{B916A8B6-9DC3-43D9-9753-972AFB3B8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8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Ethanol Production during week 18.10.25 to 24.10.25- 1.38 Lac B.L.&amp; Sale 3.29 Lac B.L.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33123-56A2-444B-9B6E-340A6B7FEA5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05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8CC5A-D7E2-118B-5963-609420FF1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F3DD3-B74B-8569-6DF0-EAE033F6C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16961-FD96-E8C4-C3F5-F6057AD41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632BE-A410-CB92-EEBA-061E09248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23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42B02-7725-0FA6-7316-84719DEF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E02D5-B676-CC2B-B326-5D17B5CC3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D19C8-4D62-AB52-0E05-E29CD30DD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9A94E-1D77-AA37-F501-CA7CEF3DC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107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3E99-5778-C464-6000-6139B3726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93E6-6678-804B-3F3F-84ABD0EE6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1DB59-7952-85C8-2EEC-27CBCC133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B8596-6356-5B5F-DEEE-C65948249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0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1F776-744A-5059-D160-3A5724E08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75AEA-91CA-12AD-8786-B781C8494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9E16C-B323-5231-6655-B1338247F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031C-BCA5-F92B-D05A-D1C1703038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86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BA008-CB01-5DA3-1229-62A85ABCC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DA3702-26FE-A5A4-747B-15EA384777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0977EE-1670-04B5-816E-423CC25C8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F022A-DEF1-32A8-80A5-ED26321445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27D9-223A-DA38-7179-D71580869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BC1D0-BB65-902F-9D17-34B5F2C76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722B45-C52B-5A98-C088-7F5188274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35DB3-B662-39B8-1E38-C10ED5731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41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4EBFC-4773-0741-E355-D2D35E057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3F173-9520-357F-4DA9-DC85FA3AA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D1D17-68B9-EDB7-2D3E-22D9D1DD6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A2C2D-3264-5B5E-5A27-67FEC708A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23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B63E0-E4C7-B0E4-7A56-6CFDE9AD2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B2D5F-2230-E126-3E2E-D8971ABC9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35C19-9BBE-3B4B-10D4-F3003F07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3CE88-6991-0B8E-3FF1-CBFFA4EB26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77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105D-9C4C-4EAE-0B17-AF038B9C5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1184DF-FF7E-E44B-F961-F4A5DE8D8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5C6B06-4B80-D2D9-6EB7-B437FFC52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BE91F-011D-2453-4E0F-C6E732B6A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163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FF715-5D2A-8BD3-0227-6DFE76C2A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2D569-FD86-960C-8D05-F3BE6B3E4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D4E52-C314-20EE-5A70-0518D578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F661E-C7E7-5762-A3DD-9EAE2BC97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4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" y="746125"/>
            <a:ext cx="6627813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75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95629-A1B1-7B34-890B-C19801FFB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28C488-28CC-4066-925C-800EF8A5D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5919E-1373-6223-3D2C-D7C9CAE8A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9A57-4108-4D99-60DE-94B1B14E3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7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3C7E7-9BAC-AB8E-630D-E7886695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F9895-C5F9-CA71-E322-701A6C9FD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0D667-2BD1-B994-61A1-10C9D9CC5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DB926-51BD-B22C-71E5-58B9D6761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13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3EA0D-8482-B800-63AD-C3A68A2CB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E65BC-157F-F7E1-A8E7-CE3C74CCD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868816-4C2C-9D67-9609-A3B9526E5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7F088-2591-28DE-8D22-30BDF465F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27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BF7D0-7427-EED2-3BAA-E71E00C11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0F829-083A-0F60-4705-5015D3F0C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427B6-108E-3EF8-05A6-C7ECC59BE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10CCB-53A7-849A-BDB7-5ABF7158A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0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B8B05-5751-3365-EFDB-DA90B24D7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207E8-1CAA-7246-65D1-21A7DAB4E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CCD68-4747-C8AD-1CCE-28A6975C1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C94AC-0150-CA8B-BBB7-DDA80CE79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938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0C70D-879F-6BA5-A82C-CE5318113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EFFD8-1EC8-5213-C24F-5C8CE3AD5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DEDB7-8DCA-A1E1-CDBC-9B53C6944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F8985-1969-7D92-6AF9-5258647E6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10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38512-91D1-8F3B-80A1-E5E87581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56DAC5-F8F1-0C3F-3309-FB3A55187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C224D5-8913-E095-8173-9F1E23E96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54501-56AB-E44C-F840-679044113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20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95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53441-B8E5-E418-7CC9-64229BA1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560F71-DAE7-D19B-1281-57908C47F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2F59A-65DC-5787-BDDA-E906C8923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34F8C-F1D9-06D0-EC03-C578D6571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94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91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63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6B0E3-D5A0-6C33-1A8C-A2C1D0D8B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15E42-DB40-637E-3A88-9C9001771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0AECC0-3F6D-9D8B-1C0B-86E4588C7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11D3B-BAA0-5F57-DA04-B39AF4B8FD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69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69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17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25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2BA9E-29D2-6D28-FC59-042BD763C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E7392-31AB-C579-DEA2-1AFF30364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AB69C-8176-447B-35FF-7E004C5E2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DCE70-E73A-C50F-F077-A6B941BAA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49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C6964-8EE2-283C-0CE4-523B8AA08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8EAF8-A441-458D-16C6-74A02D635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0D7A6-D8D6-D705-3EFF-C8E94B3AC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3AC5B-97C3-00A7-4A31-269846EBC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513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81C9-C468-DE3B-3B45-06E7D7FCB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2D810-8D73-62CC-834D-8FDC566DC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377E9-17B1-85E1-E8E0-3AAB30CC8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C296B-C507-DD9C-CA06-6AD5CE91C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333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C9FBC-00ED-62DA-C712-297640B5D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0A040-AAF3-4638-808B-B581DCF69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1CABD-3B06-4ED8-F22D-951434A6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55EC3-3C56-4A45-D8C5-078DCCD4A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156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8A1D1-2E60-B7F2-2870-C6059EFAD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44CD8-0351-B829-4C16-47E1BD5FE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DB8D3-8206-8047-E373-0B7A5B8B8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EF7DA-9A47-BD4D-7DA5-CA341EBB8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765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850B-CB87-538C-79A2-21C114056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8444F-013F-E7A6-0902-91D19D366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48205-03D6-4DF2-8325-FBE7727A3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A5420-542D-22C6-5BA9-F9C299B06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89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3A92A-BBC3-4FAE-AA9F-A2B5EC8D811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321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BBE0C-26F7-AA4A-23D5-AE771BC73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64D910-6513-0541-330C-948E15F3D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4B669A-BF01-8007-4318-13DE3A511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7C788-730B-3C81-7BAF-F5C6EFC0B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5501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43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14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98500"/>
            <a:ext cx="6205538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1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3A212-A9A7-AC5F-36C9-4B247CA2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DCB13C-C9D3-94A1-8474-BEEBD7553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762DD-5731-0C89-CC01-23F0ED978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6BC19-E32C-7FD2-C3F8-9F94DDBF2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361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3A212-A9A7-AC5F-36C9-4B247CA2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DCB13C-C9D3-94A1-8474-BEEBD7553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762DD-5731-0C89-CC01-23F0ED978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6BC19-E32C-7FD2-C3F8-9F94DDBF2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923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3A212-A9A7-AC5F-36C9-4B247CA2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DCB13C-C9D3-94A1-8474-BEEBD7553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762DD-5731-0C89-CC01-23F0ED978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6BC19-E32C-7FD2-C3F8-9F94DDBF2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077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57607-39FA-7E1F-590F-07B714E0D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DFBEF-8E34-F725-D994-12A4DA6AB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4FCAB-5D58-44B8-55B3-184AFCF1F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67303-C96E-4808-CAD8-18C2B885BD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5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29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D3A6-D260-107A-15F4-894D472B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D14C4-23D8-C3F3-C246-F60ED8691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40DE8-FBCA-0BDD-0D9E-B31E22D5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81B4F-A9F1-92E5-0DEB-1833DB1D7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06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AEFA7-B4DF-07A1-E17B-CE0A08F16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C9D06-3E8A-5143-D3CA-75C820E545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ECA7E-ED4F-6D43-66D8-66104736D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EFB2D-6BE8-1E27-2A95-B90B586D2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3A92A-BBC3-4FAE-AA9F-A2B5EC8D811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0561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619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11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91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67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7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10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98500"/>
            <a:ext cx="6205538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80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64838-6C13-665C-919E-02932B81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F4EE3-BC4E-75FE-C2AC-F0185DF9B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D319FC-9CD7-9D54-894C-9D9506CF7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7D56B-90EC-3788-F280-75B88713A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0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6B49FA-22BB-44F5-8EFA-E5C56FA390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7477C3-1009-5B4E-8C77-87BE032C8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4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037189-070F-C6E0-F1EA-8CC8C541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6B49FA-22BB-44F5-8EFA-E5C56FA390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B2C817F8-727F-016F-43E4-8307DC707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6045200" cy="6096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FF1834-87DB-2451-8E06-49442F4878C8}"/>
              </a:ext>
            </a:extLst>
          </p:cNvPr>
          <p:cNvCxnSpPr/>
          <p:nvPr userDrawn="1"/>
        </p:nvCxnSpPr>
        <p:spPr>
          <a:xfrm>
            <a:off x="5907496" y="3288009"/>
            <a:ext cx="290312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CF782F-77F8-4C9B-7D67-6FF42948C34F}"/>
              </a:ext>
            </a:extLst>
          </p:cNvPr>
          <p:cNvCxnSpPr/>
          <p:nvPr userDrawn="1"/>
        </p:nvCxnSpPr>
        <p:spPr>
          <a:xfrm>
            <a:off x="8810625" y="3288009"/>
            <a:ext cx="27447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63C2D6-920C-C00B-990A-41D014A236E7}"/>
              </a:ext>
            </a:extLst>
          </p:cNvPr>
          <p:cNvCxnSpPr/>
          <p:nvPr userDrawn="1"/>
        </p:nvCxnSpPr>
        <p:spPr>
          <a:xfrm>
            <a:off x="5907496" y="1635783"/>
            <a:ext cx="290312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70CA46-2538-3F89-F69F-31B048249F7B}"/>
              </a:ext>
            </a:extLst>
          </p:cNvPr>
          <p:cNvCxnSpPr/>
          <p:nvPr userDrawn="1"/>
        </p:nvCxnSpPr>
        <p:spPr>
          <a:xfrm>
            <a:off x="8810625" y="1635783"/>
            <a:ext cx="27447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2814110-F603-D357-8659-FE5073A21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7910" y="2068809"/>
            <a:ext cx="5085430" cy="7243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D14BF61-5736-B353-86C5-ABE6807550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3905186"/>
            <a:ext cx="2971800" cy="894806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13FB1D1-4379-E242-A4E7-17079F5963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7845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6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498190" y="6232673"/>
            <a:ext cx="553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31007" y="6232673"/>
            <a:ext cx="553614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799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2649537" y="5488135"/>
            <a:ext cx="6892925" cy="74453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600" baseline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615" y="1849057"/>
            <a:ext cx="2248770" cy="11026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A96E1C-B86B-DA33-685F-D0459E2A18A2}"/>
              </a:ext>
            </a:extLst>
          </p:cNvPr>
          <p:cNvSpPr/>
          <p:nvPr userDrawn="1"/>
        </p:nvSpPr>
        <p:spPr>
          <a:xfrm>
            <a:off x="498190" y="6482970"/>
            <a:ext cx="1169381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2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4C0E-D569-F706-1104-1ED6B521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F60CB-857A-380D-2833-7A7A2F3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5226-E829-4CF2-883C-EC1D8D60B123}" type="datetimeFigureOut">
              <a:rPr lang="en-IN" smtClean="0"/>
              <a:t>04-02-2026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6F21B-A7C5-1654-36F7-0E3D0DF5E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4D8EA-26DF-673D-9F3E-3E813FAA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9812-D85F-4052-A67D-BE47F086A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334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6B49FA-22BB-44F5-8EFA-E5C56FA390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7477C3-1009-5B4E-8C77-87BE032C8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5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83702"/>
            <a:ext cx="806950" cy="200593"/>
          </a:xfrm>
          <a:prstGeom prst="rect">
            <a:avLst/>
          </a:prstGeom>
        </p:spPr>
        <p:txBody>
          <a:bodyPr/>
          <a:lstStyle/>
          <a:p>
            <a:fld id="{A6576E9B-AAC7-44C2-A640-A06F522D99BE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D7156-F29C-41EC-9F87-87DDF0705A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1622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037189-070F-C6E0-F1EA-8CC8C541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6B49FA-22BB-44F5-8EFA-E5C56FA390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B2C817F8-727F-016F-43E4-8307DC707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3400" y="137708"/>
            <a:ext cx="6045200" cy="6096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7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2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56151"/>
            <a:ext cx="6045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62000"/>
            <a:ext cx="12192000" cy="1588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A48DF47-8218-D6EE-7E36-EAE10A989AA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26000"/>
            <a:ext cx="1560627" cy="46990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6A2E56-EC01-29B0-EEC3-D9940D25218C}"/>
              </a:ext>
            </a:extLst>
          </p:cNvPr>
          <p:cNvCxnSpPr/>
          <p:nvPr userDrawn="1"/>
        </p:nvCxnSpPr>
        <p:spPr>
          <a:xfrm>
            <a:off x="0" y="6629400"/>
            <a:ext cx="12192000" cy="1588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00206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file:///\\192.168.102.110\data-all\V.P.%20Cane\WPR%20PPT\2025\Oct-25\27.10.2025\All%20Report%2027.10.25.xlsx!Pre%20Analysis%20!R29C3:R42C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oleObject" Target="file:///\\192.168.102.110\data-all\V.P.%20Cane\WPR%20PPT\2025\Oct-25\27.10.2025\All%20Report%2027.10.25.xlsx!Pre%20Analysis%20!R29C6:R33C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file:///\\192.168.102.110\data-all\V.P.%20Cane\WPR%20PPT\2025\Oct-25\27.10.2025\All%20Report%2027.10.25.xlsx!ZI%20wise%20Autumn%20Target%202025!R2C1:R22C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102.110\data-all\V.P.%20Cane\WPR%20PPT\2025\Oct-25\13.10.2025\All%20Report%2013.10.25.xlsx!Pest%20and%20Disease%20!R3C1:R11C1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file:///\\192.168.102.110\data-all\V.P.%20Cane\WPR%20PPT\2025\Oct-25\27.10.2025\All%20Report%2027.10.25.xlsx!Visit%20rep.%20!R2C1:R30C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file:///\\192.168.102.110\data-all\V.P.%20Cane\WPR%20PPT\2025\Oct-25\13.10.2025\All%20Report%2013.10.25.xlsx!Society%20wise%20Flood%20Area!R3C1:R11C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_Worksheet.xls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file:///\\192.168.102.110\data-all\V.P.%20Cane\WPR%20PPT\2025\Oct-25\27.10.2025\All%20Report%2027.10.25.xlsx!IndVsSup!R2C1:R10C9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E35BA2-46DF-C73F-2CC8-75AB6F4A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0F693E-5805-DA8F-846A-06F5D483F320}"/>
              </a:ext>
            </a:extLst>
          </p:cNvPr>
          <p:cNvSpPr/>
          <p:nvPr/>
        </p:nvSpPr>
        <p:spPr>
          <a:xfrm>
            <a:off x="55418" y="6400800"/>
            <a:ext cx="1213658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49BB4-961B-5967-2F04-3B2DBB49FE02}"/>
              </a:ext>
            </a:extLst>
          </p:cNvPr>
          <p:cNvSpPr/>
          <p:nvPr/>
        </p:nvSpPr>
        <p:spPr>
          <a:xfrm>
            <a:off x="168084" y="5104349"/>
            <a:ext cx="9661715" cy="1169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Review</a:t>
            </a:r>
          </a:p>
          <a:p>
            <a:r>
              <a:rPr lang="en-US" sz="2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Gobind Sugar Mill, Aira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61A36B-3642-82CA-DE29-925A4D31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466" y="5246214"/>
            <a:ext cx="1710021" cy="8385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6698EF-A89F-3844-1FFE-49C531150883}"/>
              </a:ext>
            </a:extLst>
          </p:cNvPr>
          <p:cNvCxnSpPr/>
          <p:nvPr/>
        </p:nvCxnSpPr>
        <p:spPr>
          <a:xfrm>
            <a:off x="228601" y="6226879"/>
            <a:ext cx="580240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7258C8-377C-818C-78BB-5C28670DAAAA}"/>
              </a:ext>
            </a:extLst>
          </p:cNvPr>
          <p:cNvCxnSpPr/>
          <p:nvPr/>
        </p:nvCxnSpPr>
        <p:spPr>
          <a:xfrm>
            <a:off x="6031007" y="6226879"/>
            <a:ext cx="59055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>
            <a:extLst>
              <a:ext uri="{FF2B5EF4-FFF2-40B4-BE49-F238E27FC236}">
                <a16:creationId xmlns:a16="http://schemas.microsoft.com/office/drawing/2014/main" id="{2597CC7A-8842-F5D5-CA13-9646779CC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" t="49565" r="1" b="2"/>
          <a:stretch/>
        </p:blipFill>
        <p:spPr bwMode="auto">
          <a:xfrm>
            <a:off x="-76200" y="0"/>
            <a:ext cx="12268200" cy="481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3DB5AD-CAD5-1041-99DB-16C217CC6E2F}"/>
              </a:ext>
            </a:extLst>
          </p:cNvPr>
          <p:cNvCxnSpPr>
            <a:cxnSpLocks/>
          </p:cNvCxnSpPr>
          <p:nvPr/>
        </p:nvCxnSpPr>
        <p:spPr>
          <a:xfrm>
            <a:off x="9829800" y="5246214"/>
            <a:ext cx="0" cy="83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5A0F3F3F-C5DE-E8B0-C747-C3D4109D30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r="3866"/>
          <a:stretch/>
        </p:blipFill>
        <p:spPr>
          <a:xfrm>
            <a:off x="7407147" y="5284003"/>
            <a:ext cx="2121588" cy="894568"/>
          </a:xfrm>
          <a:prstGeom prst="rect">
            <a:avLst/>
          </a:prstGeom>
        </p:spPr>
      </p:pic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1BDD80E-2914-B80C-0C6F-5681C0FBB44C}"/>
              </a:ext>
            </a:extLst>
          </p:cNvPr>
          <p:cNvSpPr txBox="1">
            <a:spLocks/>
          </p:cNvSpPr>
          <p:nvPr/>
        </p:nvSpPr>
        <p:spPr>
          <a:xfrm>
            <a:off x="228601" y="6248400"/>
            <a:ext cx="6892925" cy="44116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0070C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7030A0"/>
                </a:solidFill>
              </a:rPr>
              <a:t>18th Oct. to 24th Oct. 2025</a:t>
            </a:r>
          </a:p>
        </p:txBody>
      </p:sp>
    </p:spTree>
    <p:extLst>
      <p:ext uri="{BB962C8B-B14F-4D97-AF65-F5344CB8AC3E}">
        <p14:creationId xmlns:p14="http://schemas.microsoft.com/office/powerpoint/2010/main" val="79255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41CB-F0F4-A1E2-1456-E4893EF5C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E836A-D356-F180-149C-E3CA14FC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F35616-D431-BEEB-8755-26E9856E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37708"/>
            <a:ext cx="9144000" cy="624292"/>
          </a:xfrm>
        </p:spPr>
        <p:txBody>
          <a:bodyPr>
            <a:normAutofit fontScale="90000"/>
          </a:bodyPr>
          <a:lstStyle/>
          <a:p>
            <a:r>
              <a:rPr lang="en-US" dirty="0"/>
              <a:t>Weighbridge Gate &amp; Centre R/M Status As on 25.10.25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E4E56C-A928-091C-1313-654ACE1C3B88}"/>
              </a:ext>
            </a:extLst>
          </p:cNvPr>
          <p:cNvGraphicFramePr>
            <a:graphicFrameLocks noGrp="1"/>
          </p:cNvGraphicFramePr>
          <p:nvPr/>
        </p:nvGraphicFramePr>
        <p:xfrm>
          <a:off x="152401" y="993579"/>
          <a:ext cx="11734800" cy="5334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85799">
                  <a:extLst>
                    <a:ext uri="{9D8B030D-6E8A-4147-A177-3AD203B41FA5}">
                      <a16:colId xmlns:a16="http://schemas.microsoft.com/office/drawing/2014/main" val="173778223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117688673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3066520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77574839"/>
                    </a:ext>
                  </a:extLst>
                </a:gridCol>
                <a:gridCol w="1676401">
                  <a:extLst>
                    <a:ext uri="{9D8B030D-6E8A-4147-A177-3AD203B41FA5}">
                      <a16:colId xmlns:a16="http://schemas.microsoft.com/office/drawing/2014/main" val="715547436"/>
                    </a:ext>
                  </a:extLst>
                </a:gridCol>
              </a:tblGrid>
              <a:tr h="67986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S.N.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Particulars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Nos.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No. of Work Completed 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Date of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4122"/>
                  </a:ext>
                </a:extLst>
              </a:tr>
              <a:tr h="67986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Gate Weighbridge platform, repairing (Cleaning &amp; painting) work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b="1" dirty="0"/>
                        <a:t>12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30.09.2025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462838"/>
                  </a:ext>
                </a:extLst>
              </a:tr>
              <a:tr h="67986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Out Centre Weighbridge platform, nut bolt,  U clamp repairing (Cleaning &amp; painting) work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107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107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</a:rPr>
                        <a:t>15.09.2025</a:t>
                      </a:r>
                      <a:endParaRPr lang="en-IN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887084"/>
                  </a:ext>
                </a:extLst>
              </a:tr>
              <a:tr h="3842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Load Cell cleaning &amp; testing work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480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480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31.08.2025</a:t>
                      </a:r>
                      <a:endParaRPr kumimoji="0" lang="en-I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679238"/>
                  </a:ext>
                </a:extLst>
              </a:tr>
              <a:tr h="67986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Out Centre Weighbridge installation &amp; testing work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256602"/>
                  </a:ext>
                </a:extLst>
              </a:tr>
              <a:tr h="3842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Centre Digitizer cleaning &amp; testing work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125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algn="ctr" defTabSz="914400" rtl="0" eaLnBrk="1" latinLnBrk="0" hangingPunct="1"/>
                      <a:r>
                        <a:rPr lang="en-IN" sz="2000" b="1" kern="1200" dirty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31.08.2025</a:t>
                      </a:r>
                      <a:endParaRPr kumimoji="0" lang="en-I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978479"/>
                  </a:ext>
                </a:extLst>
              </a:tr>
              <a:tr h="3842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Beam scale cleaning &amp; testing work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110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110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10.08.2025</a:t>
                      </a:r>
                      <a:endParaRPr kumimoji="0" lang="en-I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178093"/>
                  </a:ext>
                </a:extLst>
              </a:tr>
              <a:tr h="67986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7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Beam scale stand repairing (Cleaning &amp; painting) work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110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31.08.2025</a:t>
                      </a:r>
                      <a:endParaRPr kumimoji="0" lang="en-I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233435"/>
                  </a:ext>
                </a:extLst>
              </a:tr>
              <a:tr h="63710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8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Weighbridge stamping verification work</a:t>
                      </a:r>
                      <a:endParaRPr lang="en-IN" sz="20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Weighbridge stamping and verification work will be done after all weighbridge installation by concern department.</a:t>
                      </a:r>
                      <a:endParaRPr lang="en-IN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25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25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DE6CC-56F1-4663-0BD9-C8B7975B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36FF44-6079-4C0B-3985-01FD923B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749" y="220335"/>
            <a:ext cx="7036717" cy="609600"/>
          </a:xfrm>
        </p:spPr>
        <p:txBody>
          <a:bodyPr/>
          <a:lstStyle/>
          <a:p>
            <a:r>
              <a:rPr lang="en-US" dirty="0"/>
              <a:t>Pre Cane Analysis Report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0EF0F7-FD50-82D8-5165-2815E70B2C54}"/>
              </a:ext>
            </a:extLst>
          </p:cNvPr>
          <p:cNvGraphicFramePr>
            <a:graphicFrameLocks noGrp="1"/>
          </p:cNvGraphicFramePr>
          <p:nvPr/>
        </p:nvGraphicFramePr>
        <p:xfrm>
          <a:off x="315152" y="887181"/>
          <a:ext cx="11506200" cy="58152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6627">
                  <a:extLst>
                    <a:ext uri="{9D8B030D-6E8A-4147-A177-3AD203B41FA5}">
                      <a16:colId xmlns:a16="http://schemas.microsoft.com/office/drawing/2014/main" val="2152516996"/>
                    </a:ext>
                  </a:extLst>
                </a:gridCol>
                <a:gridCol w="1924220">
                  <a:extLst>
                    <a:ext uri="{9D8B030D-6E8A-4147-A177-3AD203B41FA5}">
                      <a16:colId xmlns:a16="http://schemas.microsoft.com/office/drawing/2014/main" val="1825652248"/>
                    </a:ext>
                  </a:extLst>
                </a:gridCol>
                <a:gridCol w="2089033">
                  <a:extLst>
                    <a:ext uri="{9D8B030D-6E8A-4147-A177-3AD203B41FA5}">
                      <a16:colId xmlns:a16="http://schemas.microsoft.com/office/drawing/2014/main" val="4282867177"/>
                    </a:ext>
                  </a:extLst>
                </a:gridCol>
                <a:gridCol w="1787153">
                  <a:extLst>
                    <a:ext uri="{9D8B030D-6E8A-4147-A177-3AD203B41FA5}">
                      <a16:colId xmlns:a16="http://schemas.microsoft.com/office/drawing/2014/main" val="3582236509"/>
                    </a:ext>
                  </a:extLst>
                </a:gridCol>
                <a:gridCol w="2393319">
                  <a:extLst>
                    <a:ext uri="{9D8B030D-6E8A-4147-A177-3AD203B41FA5}">
                      <a16:colId xmlns:a16="http://schemas.microsoft.com/office/drawing/2014/main" val="1825516188"/>
                    </a:ext>
                  </a:extLst>
                </a:gridCol>
                <a:gridCol w="1305848">
                  <a:extLst>
                    <a:ext uri="{9D8B030D-6E8A-4147-A177-3AD203B41FA5}">
                      <a16:colId xmlns:a16="http://schemas.microsoft.com/office/drawing/2014/main" val="1059152752"/>
                    </a:ext>
                  </a:extLst>
                </a:gridCol>
              </a:tblGrid>
              <a:tr h="9497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Date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Bx %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Pol %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Pol in Cane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Estimated Recovery% (ON CH) -2%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CCS%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256252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30-Sep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17.17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12.66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9.97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7.97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7.74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878212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6-Oct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16.69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12.56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10.07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8.07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7.96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555655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7-Oct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16.33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12.39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9.97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7.97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7.89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560127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8-Oct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16.59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12.43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9.99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7.99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7.86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635039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9-Oct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16.87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12.67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9.99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7.99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8.03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627681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10-Oct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17.15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12.52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10.07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8.07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7.79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199743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11-Oct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16.91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12.59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10.09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8.09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7.93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092515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13-Oct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13.03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8.30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267434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14-Oct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17.34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13.13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10.37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8.37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8.36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173425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15-Oct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17.49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13.17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10.35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8.35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8.35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358554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16-Oct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17.49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13.17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10.59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108354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17-Oct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17.43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10.66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8.77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038398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18-Oct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16.96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13.17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314853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22-Oct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17.81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13.76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10.65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8.86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801661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23-Oct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13.98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10.87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8.87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545926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24-Oct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11.06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9.06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9.01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954671"/>
                  </a:ext>
                </a:extLst>
              </a:tr>
              <a:tr h="2444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25-Oct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18.43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14.32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10.97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8.97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06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45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F5AD3E-EB25-8BA6-887B-65E5515B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F95E57-248F-39C4-1B10-0460BC87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754AA08-E42E-F508-FCFF-092AD35854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66800"/>
          <a:ext cx="6858000" cy="522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040486" imgH="2781434" progId="Excel.Sheet.12">
                  <p:link updateAutomatic="1"/>
                </p:oleObj>
              </mc:Choice>
              <mc:Fallback>
                <p:oleObj name="Worksheet" r:id="rId2" imgW="3040486" imgH="2781434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754AA08-E42E-F508-FCFF-092AD35854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1066800"/>
                        <a:ext cx="6858000" cy="5228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667B5D-D89A-D83C-3BC3-67D565E7CC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3800" y="1828800"/>
          <a:ext cx="3710247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126086" imgH="1135514" progId="Excel.Sheet.12">
                  <p:link updateAutomatic="1"/>
                </p:oleObj>
              </mc:Choice>
              <mc:Fallback>
                <p:oleObj name="Worksheet" r:id="rId4" imgW="2126086" imgH="1135514" progId="Excel.Sheet.12">
                  <p:link updateAutomatic="1"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667B5D-D89A-D83C-3BC3-67D565E7CC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3800" y="1828800"/>
                        <a:ext cx="3710247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607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55D78AD-796C-A8A8-869B-F14AE56FB36E}"/>
              </a:ext>
            </a:extLst>
          </p:cNvPr>
          <p:cNvSpPr/>
          <p:nvPr/>
        </p:nvSpPr>
        <p:spPr>
          <a:xfrm>
            <a:off x="3169401" y="0"/>
            <a:ext cx="5853198" cy="7262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CANE</a:t>
            </a:r>
            <a:r>
              <a:rPr lang="en-US" sz="2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MECHANISATION APP</a:t>
            </a:r>
            <a:endParaRPr lang="en-US" sz="2200" b="1" dirty="0">
              <a:latin typeface="+mj-lt"/>
              <a:ea typeface="+mj-ea"/>
              <a:cs typeface="+mj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8D3FF7-7983-66FC-4E48-DFAA72E0CD4A}"/>
              </a:ext>
            </a:extLst>
          </p:cNvPr>
          <p:cNvSpPr/>
          <p:nvPr/>
        </p:nvSpPr>
        <p:spPr>
          <a:xfrm>
            <a:off x="3374080" y="944382"/>
            <a:ext cx="4914995" cy="4575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tx1">
                    <a:alpha val="60000"/>
                  </a:schemeClr>
                </a:solidFill>
              </a:rPr>
              <a:t>Vendor App</a:t>
            </a:r>
          </a:p>
        </p:txBody>
      </p:sp>
      <p:pic>
        <p:nvPicPr>
          <p:cNvPr id="43" name="Picture 42" descr="A screen shot of a phone&#10;&#10;AI-generated content may be incorrect.">
            <a:extLst>
              <a:ext uri="{FF2B5EF4-FFF2-40B4-BE49-F238E27FC236}">
                <a16:creationId xmlns:a16="http://schemas.microsoft.com/office/drawing/2014/main" id="{03755154-DF7D-C7BD-CF76-4DA7F75F8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12534" r="18656" b="15691"/>
          <a:stretch>
            <a:fillRect/>
          </a:stretch>
        </p:blipFill>
        <p:spPr>
          <a:xfrm>
            <a:off x="9201961" y="1557339"/>
            <a:ext cx="2358645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1" name="Picture 40" descr="A screen shot of a phone&#10;&#10;AI-generated content may be incorrect.">
            <a:extLst>
              <a:ext uri="{FF2B5EF4-FFF2-40B4-BE49-F238E27FC236}">
                <a16:creationId xmlns:a16="http://schemas.microsoft.com/office/drawing/2014/main" id="{BE029304-01F6-AA79-B645-C4B1763439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9" t="13627" r="19698" b="14599"/>
          <a:stretch>
            <a:fillRect/>
          </a:stretch>
        </p:blipFill>
        <p:spPr>
          <a:xfrm>
            <a:off x="6259662" y="1620070"/>
            <a:ext cx="2289371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9" name="Picture 38" descr="A cell phone with a screen showing a website&#10;&#10;AI-generated content may be incorrect.">
            <a:extLst>
              <a:ext uri="{FF2B5EF4-FFF2-40B4-BE49-F238E27FC236}">
                <a16:creationId xmlns:a16="http://schemas.microsoft.com/office/drawing/2014/main" id="{99F0893B-53B0-8269-83E2-688B88F1B3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9" t="11159" r="19210" b="16790"/>
          <a:stretch>
            <a:fillRect/>
          </a:stretch>
        </p:blipFill>
        <p:spPr>
          <a:xfrm>
            <a:off x="3374080" y="1620070"/>
            <a:ext cx="2294221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7" name="Picture 36" descr="A screen shot of a phone&#10;&#10;AI-generated content may be incorrect.">
            <a:extLst>
              <a:ext uri="{FF2B5EF4-FFF2-40B4-BE49-F238E27FC236}">
                <a16:creationId xmlns:a16="http://schemas.microsoft.com/office/drawing/2014/main" id="{86B094E5-872C-5133-E5B5-3D164C7F38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13626" r="20265" b="16630"/>
          <a:stretch>
            <a:fillRect/>
          </a:stretch>
        </p:blipFill>
        <p:spPr>
          <a:xfrm>
            <a:off x="366138" y="1620070"/>
            <a:ext cx="2284042" cy="475138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6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E5C1D-5377-2474-B377-1218F8E06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02B38C-062D-9433-9E34-D45EF0356457}"/>
              </a:ext>
            </a:extLst>
          </p:cNvPr>
          <p:cNvSpPr/>
          <p:nvPr/>
        </p:nvSpPr>
        <p:spPr>
          <a:xfrm>
            <a:off x="3339979" y="990600"/>
            <a:ext cx="4914995" cy="457529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tx1">
                    <a:alpha val="60000"/>
                  </a:schemeClr>
                </a:solidFill>
              </a:rPr>
              <a:t>Grower App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AC2900-661B-DAB3-D6B6-F43B2EDE290F}"/>
              </a:ext>
            </a:extLst>
          </p:cNvPr>
          <p:cNvSpPr txBox="1"/>
          <p:nvPr/>
        </p:nvSpPr>
        <p:spPr>
          <a:xfrm>
            <a:off x="1447800" y="3246792"/>
            <a:ext cx="716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5" name="Picture 4" descr="A screen shot of a phone&#10;&#10;AI-generated content may be incorrect.">
            <a:extLst>
              <a:ext uri="{FF2B5EF4-FFF2-40B4-BE49-F238E27FC236}">
                <a16:creationId xmlns:a16="http://schemas.microsoft.com/office/drawing/2014/main" id="{5FB45FC1-23E5-ECFD-23CE-0E37BD6080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5" t="12601" r="19159" b="14265"/>
          <a:stretch>
            <a:fillRect/>
          </a:stretch>
        </p:blipFill>
        <p:spPr>
          <a:xfrm>
            <a:off x="560439" y="1483653"/>
            <a:ext cx="2408904" cy="5015470"/>
          </a:xfrm>
          <a:prstGeom prst="rect">
            <a:avLst/>
          </a:prstGeom>
        </p:spPr>
      </p:pic>
      <p:pic>
        <p:nvPicPr>
          <p:cNvPr id="9" name="Picture 8" descr="A cell phone with a screen showing a red tractor&#10;&#10;AI-generated content may be incorrect.">
            <a:extLst>
              <a:ext uri="{FF2B5EF4-FFF2-40B4-BE49-F238E27FC236}">
                <a16:creationId xmlns:a16="http://schemas.microsoft.com/office/drawing/2014/main" id="{1C405BA9-AEC7-E5FB-8A15-80C0A8E68E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7" t="13935" r="18777" b="13935"/>
          <a:stretch>
            <a:fillRect/>
          </a:stretch>
        </p:blipFill>
        <p:spPr>
          <a:xfrm>
            <a:off x="5958654" y="1552479"/>
            <a:ext cx="2408905" cy="4946644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0B08B2EB-838C-8921-0C25-9044D35111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4" t="12601" r="18091" b="15269"/>
          <a:stretch>
            <a:fillRect/>
          </a:stretch>
        </p:blipFill>
        <p:spPr>
          <a:xfrm>
            <a:off x="8947965" y="1483653"/>
            <a:ext cx="2408905" cy="4946644"/>
          </a:xfrm>
          <a:prstGeom prst="rect">
            <a:avLst/>
          </a:prstGeom>
        </p:spPr>
      </p:pic>
      <p:pic>
        <p:nvPicPr>
          <p:cNvPr id="13" name="Picture 12" descr="A screen shot of a phone&#10;&#10;AI-generated content may be incorrect.">
            <a:extLst>
              <a:ext uri="{FF2B5EF4-FFF2-40B4-BE49-F238E27FC236}">
                <a16:creationId xmlns:a16="http://schemas.microsoft.com/office/drawing/2014/main" id="{D47D9CE8-F219-EA63-F3EB-444146BE66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4" t="12601" r="18091" b="15269"/>
          <a:stretch>
            <a:fillRect/>
          </a:stretch>
        </p:blipFill>
        <p:spPr>
          <a:xfrm>
            <a:off x="3306708" y="1483653"/>
            <a:ext cx="2408906" cy="494664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ECB7639-8F8C-52F6-1176-5C9B9DBC6E66}"/>
              </a:ext>
            </a:extLst>
          </p:cNvPr>
          <p:cNvSpPr/>
          <p:nvPr/>
        </p:nvSpPr>
        <p:spPr>
          <a:xfrm>
            <a:off x="2717147" y="370522"/>
            <a:ext cx="6483014" cy="457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CANE</a:t>
            </a:r>
            <a:r>
              <a:rPr lang="en-US" sz="2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MECHANISATION APP</a:t>
            </a:r>
            <a:endParaRPr lang="en-US" sz="22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42628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DD4E8-76BA-DAA8-DE1E-4B3CAC0F5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3FFAAE-58D5-623E-61A6-295449E1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97490B-4207-125C-7828-5C0F714A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970" y="152400"/>
            <a:ext cx="8915400" cy="609600"/>
          </a:xfrm>
        </p:spPr>
        <p:txBody>
          <a:bodyPr>
            <a:noAutofit/>
          </a:bodyPr>
          <a:lstStyle/>
          <a:p>
            <a:r>
              <a:rPr lang="en-US" sz="3200" dirty="0"/>
              <a:t>Donga Pooja</a:t>
            </a:r>
          </a:p>
        </p:txBody>
      </p:sp>
      <p:pic>
        <p:nvPicPr>
          <p:cNvPr id="5" name="Picture 4" descr="A group of people standing around a horse&#10;&#10;AI-generated content may be incorrect.">
            <a:extLst>
              <a:ext uri="{FF2B5EF4-FFF2-40B4-BE49-F238E27FC236}">
                <a16:creationId xmlns:a16="http://schemas.microsoft.com/office/drawing/2014/main" id="{B5F62838-56F5-76F5-CF79-7507951BC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85" y="3685979"/>
            <a:ext cx="4572000" cy="2440847"/>
          </a:xfrm>
          <a:prstGeom prst="rect">
            <a:avLst/>
          </a:prstGeom>
        </p:spPr>
      </p:pic>
      <p:pic>
        <p:nvPicPr>
          <p:cNvPr id="9" name="Picture 8" descr="A person writing on a paper&#10;&#10;AI-generated content may be incorrect.">
            <a:extLst>
              <a:ext uri="{FF2B5EF4-FFF2-40B4-BE49-F238E27FC236}">
                <a16:creationId xmlns:a16="http://schemas.microsoft.com/office/drawing/2014/main" id="{F76A76C9-228F-2728-2BA4-30BFCEA9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" y="975049"/>
            <a:ext cx="3406973" cy="5338128"/>
          </a:xfrm>
          <a:prstGeom prst="rect">
            <a:avLst/>
          </a:prstGeom>
        </p:spPr>
      </p:pic>
      <p:pic>
        <p:nvPicPr>
          <p:cNvPr id="12" name="Picture 11" descr="A group of people standing next to a group of white cows pulling a cart&#10;&#10;AI-generated content may be incorrect.">
            <a:extLst>
              <a:ext uri="{FF2B5EF4-FFF2-40B4-BE49-F238E27FC236}">
                <a16:creationId xmlns:a16="http://schemas.microsoft.com/office/drawing/2014/main" id="{3A5F2CBE-90B9-A296-33E3-4114DB218B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79" y="1064352"/>
            <a:ext cx="4690859" cy="2440847"/>
          </a:xfrm>
          <a:prstGeom prst="rect">
            <a:avLst/>
          </a:prstGeom>
        </p:spPr>
      </p:pic>
      <p:pic>
        <p:nvPicPr>
          <p:cNvPr id="15" name="Picture 14" descr="A group of people standing outside&#10;&#10;AI-generated content may be incorrect.">
            <a:extLst>
              <a:ext uri="{FF2B5EF4-FFF2-40B4-BE49-F238E27FC236}">
                <a16:creationId xmlns:a16="http://schemas.microsoft.com/office/drawing/2014/main" id="{BB6AD9DD-44DA-5205-930C-BE187B265B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61" y="1064353"/>
            <a:ext cx="3665339" cy="2440847"/>
          </a:xfrm>
          <a:prstGeom prst="rect">
            <a:avLst/>
          </a:prstGeom>
        </p:spPr>
      </p:pic>
      <p:pic>
        <p:nvPicPr>
          <p:cNvPr id="18" name="Picture 17" descr="A group of people standing around a person&#10;&#10;AI-generated content may be incorrect.">
            <a:extLst>
              <a:ext uri="{FF2B5EF4-FFF2-40B4-BE49-F238E27FC236}">
                <a16:creationId xmlns:a16="http://schemas.microsoft.com/office/drawing/2014/main" id="{A53BE630-43A4-D3E7-12A7-33A4356052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82" y="3644113"/>
            <a:ext cx="3820497" cy="26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35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DB0E4-B4A6-664C-02E3-7D2E73BC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31774-5BAD-7D22-4B55-B09E6AE6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1B7EF8-A508-F525-1DE2-25B89061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970" y="152400"/>
            <a:ext cx="8915400" cy="609600"/>
          </a:xfrm>
        </p:spPr>
        <p:txBody>
          <a:bodyPr>
            <a:noAutofit/>
          </a:bodyPr>
          <a:lstStyle/>
          <a:p>
            <a:r>
              <a:rPr lang="en-US" sz="3200" dirty="0"/>
              <a:t>Donga Pooja</a:t>
            </a:r>
          </a:p>
        </p:txBody>
      </p:sp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A8BEFBED-0D3B-1928-73F4-74F37ADE2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00" y="995653"/>
            <a:ext cx="3924000" cy="3271837"/>
          </a:xfrm>
          <a:prstGeom prst="rect">
            <a:avLst/>
          </a:prstGeom>
        </p:spPr>
      </p:pic>
      <p:pic>
        <p:nvPicPr>
          <p:cNvPr id="8" name="Picture 7" descr="A group of people standing around a donkey&#10;&#10;AI-generated content may be incorrect.">
            <a:extLst>
              <a:ext uri="{FF2B5EF4-FFF2-40B4-BE49-F238E27FC236}">
                <a16:creationId xmlns:a16="http://schemas.microsoft.com/office/drawing/2014/main" id="{3D7FB2E1-3EA6-8584-C5BF-77F927ABA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2" y="945502"/>
            <a:ext cx="2368561" cy="5298023"/>
          </a:xfrm>
          <a:prstGeom prst="rect">
            <a:avLst/>
          </a:prstGeom>
        </p:spPr>
      </p:pic>
      <p:pic>
        <p:nvPicPr>
          <p:cNvPr id="11" name="Picture 10" descr="A group of men in a room&#10;&#10;AI-generated content may be incorrect.">
            <a:extLst>
              <a:ext uri="{FF2B5EF4-FFF2-40B4-BE49-F238E27FC236}">
                <a16:creationId xmlns:a16="http://schemas.microsoft.com/office/drawing/2014/main" id="{34BFEC1F-F931-487F-82A0-88EEE8DAE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2"/>
          <a:stretch>
            <a:fillRect/>
          </a:stretch>
        </p:blipFill>
        <p:spPr>
          <a:xfrm>
            <a:off x="55075" y="945502"/>
            <a:ext cx="2551265" cy="5302898"/>
          </a:xfrm>
          <a:prstGeom prst="rect">
            <a:avLst/>
          </a:prstGeom>
        </p:spPr>
      </p:pic>
      <p:pic>
        <p:nvPicPr>
          <p:cNvPr id="17" name="Picture 16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7D3BBE14-6C23-F9D9-E14A-2B24DF51A4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00" y="4306028"/>
            <a:ext cx="3924000" cy="2156086"/>
          </a:xfrm>
          <a:prstGeom prst="rect">
            <a:avLst/>
          </a:prstGeom>
        </p:spPr>
      </p:pic>
      <p:pic>
        <p:nvPicPr>
          <p:cNvPr id="20" name="Picture 19" descr="A group of people sitting around a square fire&#10;&#10;AI-generated content may be incorrect.">
            <a:extLst>
              <a:ext uri="{FF2B5EF4-FFF2-40B4-BE49-F238E27FC236}">
                <a16:creationId xmlns:a16="http://schemas.microsoft.com/office/drawing/2014/main" id="{AAD8AC7C-2C90-CF64-0733-6C7DF6DF03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15" y="4306028"/>
            <a:ext cx="3077528" cy="2156086"/>
          </a:xfrm>
          <a:prstGeom prst="rect">
            <a:avLst/>
          </a:prstGeom>
        </p:spPr>
      </p:pic>
      <p:pic>
        <p:nvPicPr>
          <p:cNvPr id="22" name="Picture 21" descr="A group of people standing in front of a white tent&#10;&#10;AI-generated content may be incorrect.">
            <a:extLst>
              <a:ext uri="{FF2B5EF4-FFF2-40B4-BE49-F238E27FC236}">
                <a16:creationId xmlns:a16="http://schemas.microsoft.com/office/drawing/2014/main" id="{B68D49A3-A352-14E7-E8F3-884C93908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15" y="1004984"/>
            <a:ext cx="3077528" cy="326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51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1DC0A-F5E9-EF86-262A-F6E0E5FFC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217591-82C7-BC9C-DD84-BFF5AF4FC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05ACC-A3AF-68EE-6903-7C39825C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970" y="152400"/>
            <a:ext cx="8915400" cy="609600"/>
          </a:xfrm>
        </p:spPr>
        <p:txBody>
          <a:bodyPr>
            <a:noAutofit/>
          </a:bodyPr>
          <a:lstStyle/>
          <a:p>
            <a:r>
              <a:rPr lang="en-US" sz="3200" dirty="0"/>
              <a:t>CANE PURCHASE AT THE CENTRE</a:t>
            </a:r>
          </a:p>
        </p:txBody>
      </p:sp>
      <p:pic>
        <p:nvPicPr>
          <p:cNvPr id="5" name="Picture 4" descr="A group of people standing on top of a truck&#10;&#10;AI-generated content may be incorrect.">
            <a:extLst>
              <a:ext uri="{FF2B5EF4-FFF2-40B4-BE49-F238E27FC236}">
                <a16:creationId xmlns:a16="http://schemas.microsoft.com/office/drawing/2014/main" id="{B50F5DDD-85A7-9C9B-7156-E00EB663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1026318"/>
            <a:ext cx="4199355" cy="2631282"/>
          </a:xfrm>
          <a:prstGeom prst="rect">
            <a:avLst/>
          </a:prstGeom>
        </p:spPr>
      </p:pic>
      <p:pic>
        <p:nvPicPr>
          <p:cNvPr id="9" name="Picture 8" descr="A group of people standing outside&#10;&#10;AI-generated content may be incorrect.">
            <a:extLst>
              <a:ext uri="{FF2B5EF4-FFF2-40B4-BE49-F238E27FC236}">
                <a16:creationId xmlns:a16="http://schemas.microsoft.com/office/drawing/2014/main" id="{1FE9CFF6-FE15-CBF3-3BB7-2B8849D90B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203" y="3688558"/>
            <a:ext cx="3810000" cy="2743199"/>
          </a:xfrm>
          <a:prstGeom prst="rect">
            <a:avLst/>
          </a:prstGeom>
        </p:spPr>
      </p:pic>
      <p:pic>
        <p:nvPicPr>
          <p:cNvPr id="12" name="Picture 11" descr="A group of people standing around a truck&#10;&#10;AI-generated content may be incorrect.">
            <a:extLst>
              <a:ext uri="{FF2B5EF4-FFF2-40B4-BE49-F238E27FC236}">
                <a16:creationId xmlns:a16="http://schemas.microsoft.com/office/drawing/2014/main" id="{AF5EF529-4DA9-C1EB-5779-38C2D4AB73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30982"/>
            <a:ext cx="3646206" cy="2626617"/>
          </a:xfrm>
          <a:prstGeom prst="rect">
            <a:avLst/>
          </a:prstGeom>
        </p:spPr>
      </p:pic>
      <p:pic>
        <p:nvPicPr>
          <p:cNvPr id="14" name="Picture 13" descr="A tractor with a load of sticks on the back of it&#10;&#10;AI-generated content may be incorrect.">
            <a:extLst>
              <a:ext uri="{FF2B5EF4-FFF2-40B4-BE49-F238E27FC236}">
                <a16:creationId xmlns:a16="http://schemas.microsoft.com/office/drawing/2014/main" id="{1591507D-9656-52F7-B1A4-7CCE074B2F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693366"/>
            <a:ext cx="3646206" cy="2743200"/>
          </a:xfrm>
          <a:prstGeom prst="rect">
            <a:avLst/>
          </a:prstGeom>
        </p:spPr>
      </p:pic>
      <p:pic>
        <p:nvPicPr>
          <p:cNvPr id="16" name="Picture 15" descr="A tractor pulling a load of sugarcane&#10;&#10;AI-generated content may be incorrect.">
            <a:extLst>
              <a:ext uri="{FF2B5EF4-FFF2-40B4-BE49-F238E27FC236}">
                <a16:creationId xmlns:a16="http://schemas.microsoft.com/office/drawing/2014/main" id="{A4F7D141-F3C2-54ED-7BDA-4819BFFDB9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" y="3693366"/>
            <a:ext cx="4199354" cy="2743199"/>
          </a:xfrm>
          <a:prstGeom prst="rect">
            <a:avLst/>
          </a:prstGeom>
        </p:spPr>
      </p:pic>
      <p:pic>
        <p:nvPicPr>
          <p:cNvPr id="19" name="Picture 18" descr="A tractor loading a trailer&#10;&#10;AI-generated content may be incorrect.">
            <a:extLst>
              <a:ext uri="{FF2B5EF4-FFF2-40B4-BE49-F238E27FC236}">
                <a16:creationId xmlns:a16="http://schemas.microsoft.com/office/drawing/2014/main" id="{634BCFD0-B110-D14B-EA48-FCAC22503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204" y="1026317"/>
            <a:ext cx="3809999" cy="26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19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7CCC-F243-7A4B-7535-74258B3F0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ACEA20-D6AB-9534-2851-303B964B9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4FCBD-0FD3-AAC1-007B-67770BBA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Saksham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40070-2AF1-F379-2B2D-CEC77CC00C58}"/>
              </a:ext>
            </a:extLst>
          </p:cNvPr>
          <p:cNvSpPr txBox="1"/>
          <p:nvPr/>
        </p:nvSpPr>
        <p:spPr>
          <a:xfrm>
            <a:off x="228600" y="990600"/>
            <a:ext cx="11811000" cy="502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latin typeface="Aptos" panose="020B0004020202020204" pitchFamily="34" charset="0"/>
              </a:rPr>
              <a:t>Additional features activated on Saksham App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ptos" panose="020B0004020202020204" pitchFamily="34" charset="0"/>
              </a:rPr>
              <a:t>Attendance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ptos" panose="020B0004020202020204" pitchFamily="34" charset="0"/>
              </a:rPr>
              <a:t>Movement tracking of field staff, location mapping and mileage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ptos" panose="020B0004020202020204" pitchFamily="34" charset="0"/>
              </a:rPr>
              <a:t>Autumn indenting and Seed reservation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ptos" panose="020B0004020202020204" pitchFamily="34" charset="0"/>
              </a:rPr>
              <a:t>Seed mapping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ptos" panose="020B0004020202020204" pitchFamily="34" charset="0"/>
              </a:rPr>
              <a:t>Crop observation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ptos" panose="020B0004020202020204" pitchFamily="34" charset="0"/>
              </a:rPr>
              <a:t>Village meeting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ptos" panose="020B0004020202020204" pitchFamily="34" charset="0"/>
              </a:rPr>
              <a:t>Flood reporting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ptos" panose="020B0004020202020204" pitchFamily="34" charset="0"/>
              </a:rPr>
              <a:t>Soil Sample collection and reporting- 776 samples planned for autumn season</a:t>
            </a:r>
          </a:p>
        </p:txBody>
      </p:sp>
    </p:spTree>
    <p:extLst>
      <p:ext uri="{BB962C8B-B14F-4D97-AF65-F5344CB8AC3E}">
        <p14:creationId xmlns:p14="http://schemas.microsoft.com/office/powerpoint/2010/main" val="172903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952F-5646-0AB3-3FFD-7310488BD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1AD1C9-E8A5-3CC0-39A1-260F408B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E5AC7D-9AA7-A019-5945-7845F6415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708"/>
            <a:ext cx="9601200" cy="609600"/>
          </a:xfrm>
        </p:spPr>
        <p:txBody>
          <a:bodyPr>
            <a:normAutofit/>
          </a:bodyPr>
          <a:lstStyle/>
          <a:p>
            <a:r>
              <a:rPr lang="en-US" dirty="0"/>
              <a:t>Autumn Planting Target 2025-26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DD0970-9CBC-E540-0950-39248AF869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312" y="1066800"/>
          <a:ext cx="11001375" cy="530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324984" imgH="5572185" progId="Excel.Sheet.12">
                  <p:link updateAutomatic="1"/>
                </p:oleObj>
              </mc:Choice>
              <mc:Fallback>
                <p:oleObj name="Worksheet" r:id="rId2" imgW="8324984" imgH="5572185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EDD0970-9CBC-E540-0950-39248AF869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312" y="1066800"/>
                        <a:ext cx="11001375" cy="530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33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0C96C46-0797-15A8-B398-64AD25A66D14}"/>
              </a:ext>
            </a:extLst>
          </p:cNvPr>
          <p:cNvSpPr txBox="1"/>
          <p:nvPr/>
        </p:nvSpPr>
        <p:spPr>
          <a:xfrm>
            <a:off x="228601" y="267930"/>
            <a:ext cx="6169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Production &amp; Sales (Budget vs Actual)</a:t>
            </a:r>
            <a:endParaRPr lang="en-IN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82A96D-8793-8AF5-1CD7-1D07A5633457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4093029"/>
          <a:ext cx="11146972" cy="2797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263">
                  <a:extLst>
                    <a:ext uri="{9D8B030D-6E8A-4147-A177-3AD203B41FA5}">
                      <a16:colId xmlns:a16="http://schemas.microsoft.com/office/drawing/2014/main" val="495767840"/>
                    </a:ext>
                  </a:extLst>
                </a:gridCol>
                <a:gridCol w="1593881">
                  <a:extLst>
                    <a:ext uri="{9D8B030D-6E8A-4147-A177-3AD203B41FA5}">
                      <a16:colId xmlns:a16="http://schemas.microsoft.com/office/drawing/2014/main" val="415532305"/>
                    </a:ext>
                  </a:extLst>
                </a:gridCol>
                <a:gridCol w="1483307">
                  <a:extLst>
                    <a:ext uri="{9D8B030D-6E8A-4147-A177-3AD203B41FA5}">
                      <a16:colId xmlns:a16="http://schemas.microsoft.com/office/drawing/2014/main" val="2499440648"/>
                    </a:ext>
                  </a:extLst>
                </a:gridCol>
                <a:gridCol w="1641912">
                  <a:extLst>
                    <a:ext uri="{9D8B030D-6E8A-4147-A177-3AD203B41FA5}">
                      <a16:colId xmlns:a16="http://schemas.microsoft.com/office/drawing/2014/main" val="3893166795"/>
                    </a:ext>
                  </a:extLst>
                </a:gridCol>
                <a:gridCol w="1487015">
                  <a:extLst>
                    <a:ext uri="{9D8B030D-6E8A-4147-A177-3AD203B41FA5}">
                      <a16:colId xmlns:a16="http://schemas.microsoft.com/office/drawing/2014/main" val="620658925"/>
                    </a:ext>
                  </a:extLst>
                </a:gridCol>
                <a:gridCol w="1670671">
                  <a:extLst>
                    <a:ext uri="{9D8B030D-6E8A-4147-A177-3AD203B41FA5}">
                      <a16:colId xmlns:a16="http://schemas.microsoft.com/office/drawing/2014/main" val="3259912235"/>
                    </a:ext>
                  </a:extLst>
                </a:gridCol>
                <a:gridCol w="1493923">
                  <a:extLst>
                    <a:ext uri="{9D8B030D-6E8A-4147-A177-3AD203B41FA5}">
                      <a16:colId xmlns:a16="http://schemas.microsoft.com/office/drawing/2014/main" val="1422001024"/>
                    </a:ext>
                  </a:extLst>
                </a:gridCol>
              </a:tblGrid>
              <a:tr h="348001">
                <a:tc gridSpan="7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002060"/>
                          </a:solidFill>
                        </a:rPr>
                        <a:t>Sales (F.Y.2025-26)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779603"/>
                  </a:ext>
                </a:extLst>
              </a:tr>
              <a:tr h="358939">
                <a:tc rowSpan="2"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Particulars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Current Month (Sep 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Last Month (Sep,25)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YTD Till Last Month (Up to Sep,25)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99469"/>
                  </a:ext>
                </a:extLst>
              </a:tr>
              <a:tr h="493001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Actual till 24th Oct, 25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52628"/>
                  </a:ext>
                </a:extLst>
              </a:tr>
              <a:tr h="30381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Sugar (LQ)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1.29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0.77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1.30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1.24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7.40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7.26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8949"/>
                  </a:ext>
                </a:extLst>
              </a:tr>
              <a:tr h="29000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Power (LU)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43.61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6.25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0.66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2.93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12.96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18.99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2617"/>
                  </a:ext>
                </a:extLst>
              </a:tr>
              <a:tr h="29000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Ethanol (LL)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13.20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22.78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22.11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</a:t>
                      </a:r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0.81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192.51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174.62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919135"/>
                  </a:ext>
                </a:extLst>
              </a:tr>
              <a:tr h="290001"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 Oct.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22.78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4097"/>
                  </a:ext>
                </a:extLst>
              </a:tr>
              <a:tr h="335569"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Total Up to Oct.25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197.40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0789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F20C98-7C8B-2A74-CE12-1C886307850B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639148"/>
          <a:ext cx="11146971" cy="335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771">
                  <a:extLst>
                    <a:ext uri="{9D8B030D-6E8A-4147-A177-3AD203B41FA5}">
                      <a16:colId xmlns:a16="http://schemas.microsoft.com/office/drawing/2014/main" val="495767840"/>
                    </a:ext>
                  </a:extLst>
                </a:gridCol>
                <a:gridCol w="1538098">
                  <a:extLst>
                    <a:ext uri="{9D8B030D-6E8A-4147-A177-3AD203B41FA5}">
                      <a16:colId xmlns:a16="http://schemas.microsoft.com/office/drawing/2014/main" val="415532305"/>
                    </a:ext>
                  </a:extLst>
                </a:gridCol>
                <a:gridCol w="1625989">
                  <a:extLst>
                    <a:ext uri="{9D8B030D-6E8A-4147-A177-3AD203B41FA5}">
                      <a16:colId xmlns:a16="http://schemas.microsoft.com/office/drawing/2014/main" val="2499440648"/>
                    </a:ext>
                  </a:extLst>
                </a:gridCol>
                <a:gridCol w="1549084">
                  <a:extLst>
                    <a:ext uri="{9D8B030D-6E8A-4147-A177-3AD203B41FA5}">
                      <a16:colId xmlns:a16="http://schemas.microsoft.com/office/drawing/2014/main" val="3893166795"/>
                    </a:ext>
                  </a:extLst>
                </a:gridCol>
                <a:gridCol w="1483165">
                  <a:extLst>
                    <a:ext uri="{9D8B030D-6E8A-4147-A177-3AD203B41FA5}">
                      <a16:colId xmlns:a16="http://schemas.microsoft.com/office/drawing/2014/main" val="620658925"/>
                    </a:ext>
                  </a:extLst>
                </a:gridCol>
                <a:gridCol w="1669935">
                  <a:extLst>
                    <a:ext uri="{9D8B030D-6E8A-4147-A177-3AD203B41FA5}">
                      <a16:colId xmlns:a16="http://schemas.microsoft.com/office/drawing/2014/main" val="3259912235"/>
                    </a:ext>
                  </a:extLst>
                </a:gridCol>
                <a:gridCol w="1478929">
                  <a:extLst>
                    <a:ext uri="{9D8B030D-6E8A-4147-A177-3AD203B41FA5}">
                      <a16:colId xmlns:a16="http://schemas.microsoft.com/office/drawing/2014/main" val="1422001024"/>
                    </a:ext>
                  </a:extLst>
                </a:gridCol>
              </a:tblGrid>
              <a:tr h="462191">
                <a:tc gridSpan="7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002060"/>
                          </a:solidFill>
                        </a:rPr>
                        <a:t>Production (F.Y. 2025-26)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779603"/>
                  </a:ext>
                </a:extLst>
              </a:tr>
              <a:tr h="533288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Particulars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Current Month (Oct,25)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Last Month (Sep,25)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YTD Till Last Month (Up to Sep,25)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99469"/>
                  </a:ext>
                </a:extLst>
              </a:tr>
              <a:tr h="53328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Actual-till  24th Oct, 25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52628"/>
                  </a:ext>
                </a:extLst>
              </a:tr>
              <a:tr h="37879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Sugar (LQ)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.33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-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8949"/>
                  </a:ext>
                </a:extLst>
              </a:tr>
              <a:tr h="35954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Power (LU)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67.20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14.27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14.59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20.75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138.74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127.64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2617"/>
                  </a:ext>
                </a:extLst>
              </a:tr>
              <a:tr h="35954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Ethanol (LL)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13.20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7.73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22.11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27.75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192.51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187.03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569298"/>
                  </a:ext>
                </a:extLst>
              </a:tr>
              <a:tr h="362704"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Oct.25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7.73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919135"/>
                  </a:ext>
                </a:extLst>
              </a:tr>
              <a:tr h="362704"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Total Up to Oct.25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194.76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884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0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823BF-1FD4-BB2A-2237-8F8490F5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F9A57A9-B782-A001-9E99-C55FD065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4891"/>
            <a:ext cx="8686800" cy="609600"/>
          </a:xfrm>
        </p:spPr>
        <p:txBody>
          <a:bodyPr>
            <a:normAutofit/>
          </a:bodyPr>
          <a:lstStyle/>
          <a:p>
            <a:r>
              <a:rPr lang="en-US" dirty="0"/>
              <a:t>Pests and Diseases up to 25.10.2025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B84CAF-A069-DCBE-E6E6-74C895F41F20}"/>
              </a:ext>
            </a:extLst>
          </p:cNvPr>
          <p:cNvGraphicFramePr>
            <a:graphicFrameLocks noGrp="1"/>
          </p:cNvGraphicFramePr>
          <p:nvPr/>
        </p:nvGraphicFramePr>
        <p:xfrm>
          <a:off x="795720" y="4921913"/>
          <a:ext cx="10639023" cy="1494790"/>
        </p:xfrm>
        <a:graphic>
          <a:graphicData uri="http://schemas.openxmlformats.org/drawingml/2006/table">
            <a:tbl>
              <a:tblPr/>
              <a:tblGrid>
                <a:gridCol w="10639023">
                  <a:extLst>
                    <a:ext uri="{9D8B030D-6E8A-4147-A177-3AD203B41FA5}">
                      <a16:colId xmlns:a16="http://schemas.microsoft.com/office/drawing/2014/main" val="242987824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Action Taken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308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Pyrilla :_ Incidence level negligible due to rain.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2582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Top Borer:- Incidence level is low. For control of third  brood Coragen drenching as per recommendation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6135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Root Borer:- As per advice by Dr. Manager Singh Mechanical shoot cutting in affected plant then use of imidacloprid drenching after irrigation.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598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Smut:- Mechanical control undertaken in affected plot.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910930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6A525DD-916D-B87F-9F37-96C35AB311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990600"/>
          <a:ext cx="1193490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029610" imgH="2190737" progId="Excel.Sheet.12">
                  <p:link updateAutomatic="1"/>
                </p:oleObj>
              </mc:Choice>
              <mc:Fallback>
                <p:oleObj name="Worksheet" r:id="rId3" imgW="9029610" imgH="2190737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6A525DD-916D-B87F-9F37-96C35AB31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990600"/>
                        <a:ext cx="11934908" cy="3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88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9A654-B472-F3BE-3788-F2BA51968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4997E-8D87-241D-D314-043D6869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A7B151-41CB-AA8F-3ECB-F18A8B7F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52400"/>
            <a:ext cx="9067800" cy="707047"/>
          </a:xfrm>
        </p:spPr>
        <p:txBody>
          <a:bodyPr>
            <a:noAutofit/>
          </a:bodyPr>
          <a:lstStyle/>
          <a:p>
            <a:r>
              <a:rPr lang="en-US" sz="2400" dirty="0"/>
              <a:t>AGRI EXPERT VISIT: OCTOBER- 2025</a:t>
            </a:r>
            <a:endParaRPr lang="en-IN" sz="2400" dirty="0"/>
          </a:p>
        </p:txBody>
      </p:sp>
      <p:pic>
        <p:nvPicPr>
          <p:cNvPr id="7" name="Picture 6" descr="A group of people in a field&#10;&#10;AI-generated content may be incorrect.">
            <a:extLst>
              <a:ext uri="{FF2B5EF4-FFF2-40B4-BE49-F238E27FC236}">
                <a16:creationId xmlns:a16="http://schemas.microsoft.com/office/drawing/2014/main" id="{1F16F3C9-85BC-CC1D-E0DB-0D33865F51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52500"/>
            <a:ext cx="4245379" cy="3086100"/>
          </a:xfrm>
          <a:prstGeom prst="rect">
            <a:avLst/>
          </a:prstGeom>
        </p:spPr>
      </p:pic>
      <p:pic>
        <p:nvPicPr>
          <p:cNvPr id="9" name="Picture 8" descr="A group of men standing around a hole in the ground&#10;&#10;AI-generated content may be incorrect.">
            <a:extLst>
              <a:ext uri="{FF2B5EF4-FFF2-40B4-BE49-F238E27FC236}">
                <a16:creationId xmlns:a16="http://schemas.microsoft.com/office/drawing/2014/main" id="{065EE3AD-CA1B-BA47-EEFB-41D74765E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131653"/>
            <a:ext cx="4245378" cy="2361224"/>
          </a:xfrm>
          <a:prstGeom prst="rect">
            <a:avLst/>
          </a:prstGeom>
        </p:spPr>
      </p:pic>
      <p:pic>
        <p:nvPicPr>
          <p:cNvPr id="11" name="Picture 10" descr="A group of men standing on a wooden platform&#10;&#10;AI-generated content may be incorrect.">
            <a:extLst>
              <a:ext uri="{FF2B5EF4-FFF2-40B4-BE49-F238E27FC236}">
                <a16:creationId xmlns:a16="http://schemas.microsoft.com/office/drawing/2014/main" id="{4F0451A3-DF2A-D9B5-3731-D1847C2B3B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4131653"/>
            <a:ext cx="4038600" cy="2361224"/>
          </a:xfrm>
          <a:prstGeom prst="rect">
            <a:avLst/>
          </a:prstGeom>
        </p:spPr>
      </p:pic>
      <p:pic>
        <p:nvPicPr>
          <p:cNvPr id="13" name="Picture 12" descr="A group of men standing outside&#10;&#10;AI-generated content may be incorrect.">
            <a:extLst>
              <a:ext uri="{FF2B5EF4-FFF2-40B4-BE49-F238E27FC236}">
                <a16:creationId xmlns:a16="http://schemas.microsoft.com/office/drawing/2014/main" id="{28B6ADE5-82A0-B34A-6B00-69761BC065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972328"/>
            <a:ext cx="4038600" cy="3028950"/>
          </a:xfrm>
          <a:prstGeom prst="rect">
            <a:avLst/>
          </a:prstGeom>
        </p:spPr>
      </p:pic>
      <p:pic>
        <p:nvPicPr>
          <p:cNvPr id="15" name="Picture 14" descr="A group of people in a field&#10;&#10;AI-generated content may be incorrect.">
            <a:extLst>
              <a:ext uri="{FF2B5EF4-FFF2-40B4-BE49-F238E27FC236}">
                <a16:creationId xmlns:a16="http://schemas.microsoft.com/office/drawing/2014/main" id="{95EDDEB7-E90F-7BF6-4BAF-4CA9CFD1D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009650"/>
            <a:ext cx="3429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7F223-8190-4064-B69C-14A15C6DF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4E3FD-ABB3-5D6D-BCF2-ED873A2B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444C4-7993-38CE-C5D9-CB4905AA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52400"/>
            <a:ext cx="9067800" cy="707047"/>
          </a:xfrm>
        </p:spPr>
        <p:txBody>
          <a:bodyPr>
            <a:noAutofit/>
          </a:bodyPr>
          <a:lstStyle/>
          <a:p>
            <a:r>
              <a:rPr lang="en-US" sz="2400" dirty="0"/>
              <a:t>AGRI EXPERTS VISIT: OCTOBER- 2025</a:t>
            </a:r>
            <a:endParaRPr lang="en-IN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15EE49-7482-15B7-B471-1D7D3ADC3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990600"/>
          <a:ext cx="92964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601097" imgH="9486980" progId="Excel.Sheet.12">
                  <p:link updateAutomatic="1"/>
                </p:oleObj>
              </mc:Choice>
              <mc:Fallback>
                <p:oleObj name="Worksheet" r:id="rId2" imgW="8601097" imgH="9486980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815EE49-7482-15B7-B471-1D7D3ADC3A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400" y="990600"/>
                        <a:ext cx="92964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552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94E9DD4-C593-3A92-A510-B74D1849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28600"/>
            <a:ext cx="7670800" cy="5618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KOLHU AND CRUSHERS RUNNING &amp; CRUSHING REPORT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A3E82F-0A07-E537-DF47-4EF83F200327}"/>
              </a:ext>
            </a:extLst>
          </p:cNvPr>
          <p:cNvGraphicFramePr>
            <a:graphicFrameLocks noGrp="1"/>
          </p:cNvGraphicFramePr>
          <p:nvPr/>
        </p:nvGraphicFramePr>
        <p:xfrm>
          <a:off x="152398" y="914400"/>
          <a:ext cx="11887200" cy="53339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32094062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2640974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540749834"/>
                    </a:ext>
                  </a:extLst>
                </a:gridCol>
                <a:gridCol w="1016668">
                  <a:extLst>
                    <a:ext uri="{9D8B030D-6E8A-4147-A177-3AD203B41FA5}">
                      <a16:colId xmlns:a16="http://schemas.microsoft.com/office/drawing/2014/main" val="1234044275"/>
                    </a:ext>
                  </a:extLst>
                </a:gridCol>
                <a:gridCol w="1798721">
                  <a:extLst>
                    <a:ext uri="{9D8B030D-6E8A-4147-A177-3AD203B41FA5}">
                      <a16:colId xmlns:a16="http://schemas.microsoft.com/office/drawing/2014/main" val="809414120"/>
                    </a:ext>
                  </a:extLst>
                </a:gridCol>
                <a:gridCol w="1108913">
                  <a:extLst>
                    <a:ext uri="{9D8B030D-6E8A-4147-A177-3AD203B41FA5}">
                      <a16:colId xmlns:a16="http://schemas.microsoft.com/office/drawing/2014/main" val="2101478983"/>
                    </a:ext>
                  </a:extLst>
                </a:gridCol>
                <a:gridCol w="1971367">
                  <a:extLst>
                    <a:ext uri="{9D8B030D-6E8A-4147-A177-3AD203B41FA5}">
                      <a16:colId xmlns:a16="http://schemas.microsoft.com/office/drawing/2014/main" val="1895022459"/>
                    </a:ext>
                  </a:extLst>
                </a:gridCol>
                <a:gridCol w="1533831">
                  <a:extLst>
                    <a:ext uri="{9D8B030D-6E8A-4147-A177-3AD203B41FA5}">
                      <a16:colId xmlns:a16="http://schemas.microsoft.com/office/drawing/2014/main" val="446504827"/>
                    </a:ext>
                  </a:extLst>
                </a:gridCol>
              </a:tblGrid>
              <a:tr h="890743"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Particulars</a:t>
                      </a:r>
                      <a:endParaRPr lang="en-IN" sz="2200" b="1" dirty="0"/>
                    </a:p>
                  </a:txBody>
                  <a:tcPr anchor="ctr"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</a:rPr>
                        <a:t>Total (No’s)</a:t>
                      </a:r>
                      <a:endParaRPr lang="en-IN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Rate/ Qtl. (Rs.)</a:t>
                      </a:r>
                      <a:endParaRPr lang="en-IN" sz="2200" b="1" dirty="0"/>
                    </a:p>
                  </a:txBody>
                  <a:tcPr anchor="ctr"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/>
                        <a:t>Running (No’s</a:t>
                      </a:r>
                      <a:r>
                        <a:rPr lang="en-IN" sz="2200" b="1" dirty="0"/>
                        <a:t>)</a:t>
                      </a:r>
                    </a:p>
                  </a:txBody>
                  <a:tcPr anchor="ctr"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Crushing (Qtls.)</a:t>
                      </a:r>
                      <a:endParaRPr lang="en-IN" sz="2200" b="1" dirty="0"/>
                    </a:p>
                  </a:txBody>
                  <a:tcPr anchor="ctr"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Recovery (%)</a:t>
                      </a:r>
                      <a:endParaRPr lang="en-IN" sz="2200" b="1" dirty="0"/>
                    </a:p>
                  </a:txBody>
                  <a:tcPr anchor="ctr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994597"/>
                  </a:ext>
                </a:extLst>
              </a:tr>
              <a:tr h="1514786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This</a:t>
                      </a:r>
                      <a:r>
                        <a:rPr lang="en-US" sz="2200" b="1" baseline="0" dirty="0"/>
                        <a:t> week</a:t>
                      </a:r>
                      <a:endParaRPr lang="en-IN" sz="2200" b="1" dirty="0"/>
                    </a:p>
                  </a:txBody>
                  <a:tcPr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To Date</a:t>
                      </a:r>
                      <a:r>
                        <a:rPr lang="en-US" sz="2000" b="1" baseline="0" dirty="0"/>
                        <a:t>  </a:t>
                      </a:r>
                    </a:p>
                    <a:p>
                      <a:pPr algn="ctr"/>
                      <a:r>
                        <a:rPr lang="en-US" sz="2000" b="1" dirty="0"/>
                        <a:t> </a:t>
                      </a:r>
                      <a:r>
                        <a:rPr lang="en-US" sz="1800" b="1" dirty="0"/>
                        <a:t>(up to 25.10.25)</a:t>
                      </a:r>
                      <a:endParaRPr lang="en-IN" sz="1800" b="1" dirty="0"/>
                    </a:p>
                  </a:txBody>
                  <a:tcPr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This</a:t>
                      </a:r>
                      <a:r>
                        <a:rPr lang="en-US" sz="2200" b="1" baseline="0" dirty="0"/>
                        <a:t> week</a:t>
                      </a:r>
                      <a:endParaRPr lang="en-IN" sz="2200" b="1" dirty="0"/>
                    </a:p>
                  </a:txBody>
                  <a:tcPr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To Date</a:t>
                      </a:r>
                      <a:r>
                        <a:rPr lang="en-US" sz="2000" b="1" baseline="0" dirty="0"/>
                        <a:t>             </a:t>
                      </a:r>
                      <a:r>
                        <a:rPr lang="en-US" sz="1800" b="1" dirty="0"/>
                        <a:t>(up to 25.10.25)</a:t>
                      </a:r>
                      <a:endParaRPr lang="en-IN" sz="1800" b="1" dirty="0"/>
                    </a:p>
                  </a:txBody>
                  <a:tcPr anchor="ctr"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968623"/>
                  </a:ext>
                </a:extLst>
              </a:tr>
              <a:tr h="1464235">
                <a:tc>
                  <a:txBody>
                    <a:bodyPr/>
                    <a:lstStyle/>
                    <a:p>
                      <a:r>
                        <a:rPr lang="en-US" sz="2200" dirty="0"/>
                        <a:t>Kolhu (50)</a:t>
                      </a:r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192</a:t>
                      </a:r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295-310</a:t>
                      </a:r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20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55</a:t>
                      </a:r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7700</a:t>
                      </a:r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21175</a:t>
                      </a:r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612365"/>
                  </a:ext>
                </a:extLst>
              </a:tr>
              <a:tr h="1464235">
                <a:tc>
                  <a:txBody>
                    <a:bodyPr/>
                    <a:lstStyle/>
                    <a:p>
                      <a:r>
                        <a:rPr lang="en-US" sz="2200" dirty="0"/>
                        <a:t>Crushers</a:t>
                      </a:r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15</a:t>
                      </a:r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24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40DA-024A-7F5D-D88B-917E08E8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15CB2-E71F-434D-D7A2-10FFAA13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327A6-B89D-81A9-F482-FBBB784B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52400"/>
            <a:ext cx="9067800" cy="707047"/>
          </a:xfrm>
        </p:spPr>
        <p:txBody>
          <a:bodyPr>
            <a:noAutofit/>
          </a:bodyPr>
          <a:lstStyle/>
          <a:p>
            <a:r>
              <a:rPr lang="en-US" sz="2400" dirty="0"/>
              <a:t>FLOOD AFFECTED </a:t>
            </a:r>
            <a:endParaRPr lang="en-IN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05F524F-404E-1A4E-11DF-82A2B93704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399" y="1011847"/>
          <a:ext cx="11887202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753292" imgH="3171765" progId="Excel.Sheet.12">
                  <p:link updateAutomatic="1"/>
                </p:oleObj>
              </mc:Choice>
              <mc:Fallback>
                <p:oleObj name="Worksheet" r:id="rId2" imgW="6753292" imgH="3171765" progId="Excel.Sheet.12">
                  <p:link updateAutomatic="1"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05F524F-404E-1A4E-11DF-82A2B93704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399" y="1011847"/>
                        <a:ext cx="11887202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855B82-B255-76E2-2E35-5570BAC2E8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0600" y="2403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04" progId="Excel.Sheet.12">
                  <p:embed/>
                </p:oleObj>
              </mc:Choice>
              <mc:Fallback>
                <p:oleObj name="Worksheet" showAsIcon="1" r:id="rId4" imgW="914400" imgH="771704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855B82-B255-76E2-2E35-5570BAC2E8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10600" y="240322"/>
                        <a:ext cx="914400" cy="7715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762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50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95CDC-EAB6-5D07-D8EA-35FB3AB72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AC8D13-B492-D7E1-8477-F25D0E0F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6E939B-78C1-6E05-44D7-4B6633B9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52400"/>
            <a:ext cx="9067800" cy="70704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Roundtable 2.0</a:t>
            </a:r>
            <a:endParaRPr lang="en-IN" sz="3200" dirty="0"/>
          </a:p>
        </p:txBody>
      </p:sp>
      <p:pic>
        <p:nvPicPr>
          <p:cNvPr id="31" name="Picture 30" descr="A group of people sitting on a stage&#10;&#10;AI-generated content may be incorrect.">
            <a:extLst>
              <a:ext uri="{FF2B5EF4-FFF2-40B4-BE49-F238E27FC236}">
                <a16:creationId xmlns:a16="http://schemas.microsoft.com/office/drawing/2014/main" id="{4B76279B-C50E-B60F-44A6-D550420B2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672684" y="942241"/>
            <a:ext cx="2908300" cy="2264020"/>
          </a:xfrm>
          <a:prstGeom prst="rect">
            <a:avLst/>
          </a:prstGeom>
        </p:spPr>
      </p:pic>
      <p:pic>
        <p:nvPicPr>
          <p:cNvPr id="35" name="Picture 34" descr="A person speaking at a podium&#10;&#10;AI-generated content may be incorrect.">
            <a:extLst>
              <a:ext uri="{FF2B5EF4-FFF2-40B4-BE49-F238E27FC236}">
                <a16:creationId xmlns:a16="http://schemas.microsoft.com/office/drawing/2014/main" id="{0611EA84-DF0E-2518-016F-CEEA800BB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264" y="1034492"/>
            <a:ext cx="2496759" cy="5366308"/>
          </a:xfrm>
          <a:prstGeom prst="rect">
            <a:avLst/>
          </a:prstGeom>
        </p:spPr>
      </p:pic>
      <p:pic>
        <p:nvPicPr>
          <p:cNvPr id="39" name="Picture 38" descr="A large group of people sitting in a room&#10;&#10;AI-generated content may be incorrect.">
            <a:extLst>
              <a:ext uri="{FF2B5EF4-FFF2-40B4-BE49-F238E27FC236}">
                <a16:creationId xmlns:a16="http://schemas.microsoft.com/office/drawing/2014/main" id="{86D0F0EE-0E5F-A7C4-BF52-6DA7E2BAD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" y="3206261"/>
            <a:ext cx="4064000" cy="3286616"/>
          </a:xfrm>
          <a:prstGeom prst="rect">
            <a:avLst/>
          </a:prstGeom>
        </p:spPr>
      </p:pic>
      <p:pic>
        <p:nvPicPr>
          <p:cNvPr id="41" name="Picture 40" descr="A group of people sitting in a tent&#10;&#10;AI-generated content may be incorrect.">
            <a:extLst>
              <a:ext uri="{FF2B5EF4-FFF2-40B4-BE49-F238E27FC236}">
                <a16:creationId xmlns:a16="http://schemas.microsoft.com/office/drawing/2014/main" id="{914E90FC-F8AD-71F2-4858-53E4196888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927" y="3292477"/>
            <a:ext cx="5304073" cy="3200400"/>
          </a:xfrm>
          <a:prstGeom prst="rect">
            <a:avLst/>
          </a:prstGeom>
        </p:spPr>
      </p:pic>
      <p:pic>
        <p:nvPicPr>
          <p:cNvPr id="43" name="Picture 42" descr="A group of people standing around a flowered cake&#10;&#10;AI-generated content may be incorrect.">
            <a:extLst>
              <a:ext uri="{FF2B5EF4-FFF2-40B4-BE49-F238E27FC236}">
                <a16:creationId xmlns:a16="http://schemas.microsoft.com/office/drawing/2014/main" id="{48AD39CA-B33E-4294-7EF8-414C1B917F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950867"/>
            <a:ext cx="3275036" cy="2275611"/>
          </a:xfrm>
          <a:prstGeom prst="rect">
            <a:avLst/>
          </a:prstGeom>
        </p:spPr>
      </p:pic>
      <p:pic>
        <p:nvPicPr>
          <p:cNvPr id="45" name="Picture 44" descr="A group of people standing around a flower arrangement&#10;&#10;AI-generated content may be incorrect.">
            <a:extLst>
              <a:ext uri="{FF2B5EF4-FFF2-40B4-BE49-F238E27FC236}">
                <a16:creationId xmlns:a16="http://schemas.microsoft.com/office/drawing/2014/main" id="{26A8BE04-6549-46AE-5906-780D780B8E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" y="930649"/>
            <a:ext cx="3195873" cy="22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95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6C9D7-CD80-8AA3-7BF0-0D2810AE0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93D46D-2AAE-C87A-78D5-74727EA5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981DA8-8F79-3369-8326-849BFDB48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52400"/>
            <a:ext cx="9067800" cy="70704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Roundtable 2.0</a:t>
            </a:r>
            <a:endParaRPr lang="en-IN" sz="3200" dirty="0"/>
          </a:p>
        </p:txBody>
      </p:sp>
      <p:pic>
        <p:nvPicPr>
          <p:cNvPr id="5" name="Picture 4" descr="A group of people holding awards&#10;&#10;AI-generated content may be incorrect.">
            <a:extLst>
              <a:ext uri="{FF2B5EF4-FFF2-40B4-BE49-F238E27FC236}">
                <a16:creationId xmlns:a16="http://schemas.microsoft.com/office/drawing/2014/main" id="{5DA402F1-9006-F42A-7D27-0B32564E1F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13" y="3960622"/>
            <a:ext cx="3329419" cy="2463473"/>
          </a:xfrm>
          <a:prstGeom prst="rect">
            <a:avLst/>
          </a:prstGeom>
        </p:spPr>
      </p:pic>
      <p:pic>
        <p:nvPicPr>
          <p:cNvPr id="7" name="Picture 6" descr="A group of trophies on a table&#10;&#10;AI-generated content may be incorrect.">
            <a:extLst>
              <a:ext uri="{FF2B5EF4-FFF2-40B4-BE49-F238E27FC236}">
                <a16:creationId xmlns:a16="http://schemas.microsoft.com/office/drawing/2014/main" id="{89A5DDBD-5D28-8991-2F13-768378BF50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268" y="996240"/>
            <a:ext cx="3329419" cy="2895600"/>
          </a:xfrm>
          <a:prstGeom prst="rect">
            <a:avLst/>
          </a:prstGeom>
        </p:spPr>
      </p:pic>
      <p:pic>
        <p:nvPicPr>
          <p:cNvPr id="9" name="Picture 8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001FAAF8-B06D-F8C7-B5A0-348067EC0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93" y="952889"/>
            <a:ext cx="3916371" cy="5410200"/>
          </a:xfrm>
          <a:prstGeom prst="rect">
            <a:avLst/>
          </a:prstGeom>
        </p:spPr>
      </p:pic>
      <p:pic>
        <p:nvPicPr>
          <p:cNvPr id="11" name="Picture 10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1299FCFA-4DBB-B007-20B5-4F34A39A86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" y="952889"/>
            <a:ext cx="4648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5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7152640" y="2068809"/>
            <a:ext cx="4200700" cy="7243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/>
              <a:t>ENGINEERING  </a:t>
            </a:r>
          </a:p>
          <a:p>
            <a:pPr marL="0" indent="0" algn="ctr">
              <a:buNone/>
            </a:pPr>
            <a:endParaRPr lang="en-US" b="1"/>
          </a:p>
          <a:p>
            <a:pPr marL="0" indent="0" algn="ctr">
              <a:buNone/>
            </a:pPr>
            <a:endParaRPr lang="en-US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75D1EF-7C02-BEB2-AB00-066331C066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1"/>
          <a:stretch/>
        </p:blipFill>
        <p:spPr bwMode="auto">
          <a:xfrm>
            <a:off x="0" y="0"/>
            <a:ext cx="51816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412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962BE-DA2A-7B84-9070-E1A8D1F65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22C2D-FE94-F2FC-9280-12994DE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449696"/>
            <a:ext cx="457200" cy="39687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F602A-56A9-A953-C9A7-A7361245392B}"/>
              </a:ext>
            </a:extLst>
          </p:cNvPr>
          <p:cNvSpPr txBox="1"/>
          <p:nvPr/>
        </p:nvSpPr>
        <p:spPr>
          <a:xfrm>
            <a:off x="3369047" y="276576"/>
            <a:ext cx="6869751" cy="46166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General Plant Observations of The Week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557B6-4A2D-2738-46A3-3179DD70F42E}"/>
              </a:ext>
            </a:extLst>
          </p:cNvPr>
          <p:cNvSpPr txBox="1"/>
          <p:nvPr/>
        </p:nvSpPr>
        <p:spPr>
          <a:xfrm>
            <a:off x="160020" y="1643210"/>
            <a:ext cx="11579481" cy="445551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50000"/>
              </a:lnSpc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ACC, MCC, CD &amp; Shredder carrier gear boxes damage parts replaced &amp; Trial done</a:t>
            </a:r>
          </a:p>
          <a:p>
            <a:pPr marL="800100" lvl="1" indent="-342900" algn="just">
              <a:lnSpc>
                <a:spcPct val="150000"/>
              </a:lnSpc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Mill No 1: 120 Teeth gear received on 18.10 &amp; replaced on 20.10.25</a:t>
            </a:r>
          </a:p>
          <a:p>
            <a:pPr marL="800100" lvl="1" indent="-342900" algn="just">
              <a:lnSpc>
                <a:spcPct val="150000"/>
              </a:lnSpc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Mill No 3: 86 Teeth gear received on 18.10 &amp; replaced on 20.10.25</a:t>
            </a:r>
          </a:p>
          <a:p>
            <a:pPr lvl="1" algn="just">
              <a:lnSpc>
                <a:spcPct val="150000"/>
              </a:lnSpc>
              <a:buSzPct val="125000"/>
              <a:defRPr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algn="just">
              <a:lnSpc>
                <a:spcPct val="150000"/>
              </a:lnSpc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Mill No 4: 86 teeth gear not received till date. Existing gear are repaired and SR done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 algn="just">
              <a:lnSpc>
                <a:spcPct val="150000"/>
              </a:lnSpc>
              <a:buSzPct val="125000"/>
              <a:defRPr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48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B37EB-A069-472F-2E05-9274641C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36358-2C0D-A528-0DB5-6D8124E51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449696"/>
            <a:ext cx="457200" cy="39687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BA64B-176F-3819-956D-291C8D1C05A1}"/>
              </a:ext>
            </a:extLst>
          </p:cNvPr>
          <p:cNvSpPr txBox="1"/>
          <p:nvPr/>
        </p:nvSpPr>
        <p:spPr>
          <a:xfrm>
            <a:off x="3369047" y="276576"/>
            <a:ext cx="6869751" cy="46166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General Plant Observations of The Week</a:t>
            </a:r>
          </a:p>
        </p:txBody>
      </p:sp>
      <p:pic>
        <p:nvPicPr>
          <p:cNvPr id="5" name="Picture 4" descr="A large machine with gears&#10;&#10;AI-generated content may be incorrect.">
            <a:extLst>
              <a:ext uri="{FF2B5EF4-FFF2-40B4-BE49-F238E27FC236}">
                <a16:creationId xmlns:a16="http://schemas.microsoft.com/office/drawing/2014/main" id="{62FFF54A-8C47-1D28-387F-0FB892930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70" y="1068705"/>
            <a:ext cx="4039553" cy="4720590"/>
          </a:xfrm>
          <a:prstGeom prst="rect">
            <a:avLst/>
          </a:prstGeom>
        </p:spPr>
      </p:pic>
      <p:pic>
        <p:nvPicPr>
          <p:cNvPr id="8" name="Picture 7" descr="A group of men working on a large machine&#10;&#10;AI-generated content may be incorrect.">
            <a:extLst>
              <a:ext uri="{FF2B5EF4-FFF2-40B4-BE49-F238E27FC236}">
                <a16:creationId xmlns:a16="http://schemas.microsoft.com/office/drawing/2014/main" id="{8ABFDE0F-3828-2FED-8C67-6DA1665FE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77" y="1068705"/>
            <a:ext cx="4039553" cy="4720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B8E71-0E47-CD1D-1E2C-BC317D2BC39D}"/>
              </a:ext>
            </a:extLst>
          </p:cNvPr>
          <p:cNvSpPr txBox="1"/>
          <p:nvPr/>
        </p:nvSpPr>
        <p:spPr>
          <a:xfrm>
            <a:off x="1349270" y="5873538"/>
            <a:ext cx="4039553" cy="369332"/>
          </a:xfrm>
          <a:prstGeom prst="rect">
            <a:avLst/>
          </a:prstGeom>
          <a:solidFill>
            <a:srgbClr val="92D050"/>
          </a:solidFill>
          <a:ln>
            <a:solidFill>
              <a:srgbClr val="00204F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Mill No 1: 120 Teeth Gear Replaced</a:t>
            </a:r>
            <a:endParaRPr lang="en-I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40347-A816-9F5E-7FED-B785B8B03574}"/>
              </a:ext>
            </a:extLst>
          </p:cNvPr>
          <p:cNvSpPr txBox="1"/>
          <p:nvPr/>
        </p:nvSpPr>
        <p:spPr>
          <a:xfrm>
            <a:off x="6601777" y="5935093"/>
            <a:ext cx="4039553" cy="369332"/>
          </a:xfrm>
          <a:prstGeom prst="rect">
            <a:avLst/>
          </a:prstGeom>
          <a:solidFill>
            <a:srgbClr val="92D050"/>
          </a:solidFill>
          <a:ln>
            <a:solidFill>
              <a:srgbClr val="00204F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Mill No 3: 86 Teeth Gear Replaced</a:t>
            </a:r>
            <a:endParaRPr lang="en-I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09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C7525A-C8A4-619A-4ACE-4A0293F27C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en-US" sz="5400" b="1"/>
              <a:t>CANE</a:t>
            </a:r>
          </a:p>
        </p:txBody>
      </p:sp>
      <p:pic>
        <p:nvPicPr>
          <p:cNvPr id="14" name="Picture Placeholder 13" descr="A picture containing outdoor, sky, grass, plant&#10;&#10;Description automatically generated">
            <a:extLst>
              <a:ext uri="{FF2B5EF4-FFF2-40B4-BE49-F238E27FC236}">
                <a16:creationId xmlns:a16="http://schemas.microsoft.com/office/drawing/2014/main" id="{32DE7C71-3CD3-110A-4BAA-49AFCD23A3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3858"/>
          <a:stretch/>
        </p:blipFill>
        <p:spPr>
          <a:xfrm>
            <a:off x="0" y="0"/>
            <a:ext cx="5378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5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42800-E8B0-1E8B-931E-BF06DB21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FE00-A3D0-0B1E-7A31-E970FC91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449696"/>
            <a:ext cx="457200" cy="39687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F992F-CC65-F808-4403-DC3AE191649B}"/>
              </a:ext>
            </a:extLst>
          </p:cNvPr>
          <p:cNvSpPr txBox="1"/>
          <p:nvPr/>
        </p:nvSpPr>
        <p:spPr>
          <a:xfrm>
            <a:off x="1554480" y="302926"/>
            <a:ext cx="9315450" cy="40011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1" dirty="0">
                <a:solidFill>
                  <a:prstClr val="black"/>
                </a:solidFill>
              </a:rPr>
              <a:t>MCC &amp; Shredder Rake Carrier Gear Box Overhauling work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77622-9BA0-E61A-5700-85EE8782FAA1}"/>
              </a:ext>
            </a:extLst>
          </p:cNvPr>
          <p:cNvSpPr txBox="1"/>
          <p:nvPr/>
        </p:nvSpPr>
        <p:spPr>
          <a:xfrm>
            <a:off x="2710768" y="5208906"/>
            <a:ext cx="7002874" cy="707886"/>
          </a:xfrm>
          <a:prstGeom prst="rect">
            <a:avLst/>
          </a:prstGeom>
          <a:solidFill>
            <a:srgbClr val="92D050"/>
          </a:solidFill>
          <a:ln>
            <a:solidFill>
              <a:srgbClr val="00204F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MCC &amp; Shredder Rake Carrier Gear Box spare Material received 10.10.25 &amp; damage parts replaced.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metal gear on a surface&#10;&#10;AI-generated content may be incorrect.">
            <a:extLst>
              <a:ext uri="{FF2B5EF4-FFF2-40B4-BE49-F238E27FC236}">
                <a16:creationId xmlns:a16="http://schemas.microsoft.com/office/drawing/2014/main" id="{426D72DD-ADEF-9937-6621-D5D8B90179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2" r="39142"/>
          <a:stretch>
            <a:fillRect/>
          </a:stretch>
        </p:blipFill>
        <p:spPr>
          <a:xfrm>
            <a:off x="694094" y="1073237"/>
            <a:ext cx="2127148" cy="3519884"/>
          </a:xfrm>
          <a:prstGeom prst="rect">
            <a:avLst/>
          </a:prstGeom>
        </p:spPr>
      </p:pic>
      <p:pic>
        <p:nvPicPr>
          <p:cNvPr id="10" name="Picture 9" descr="A large metal gear on a floor&#10;&#10;AI-generated content may be incorrect.">
            <a:extLst>
              <a:ext uri="{FF2B5EF4-FFF2-40B4-BE49-F238E27FC236}">
                <a16:creationId xmlns:a16="http://schemas.microsoft.com/office/drawing/2014/main" id="{2911EF8D-19A0-1ED9-225B-D8DF743049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9" b="24472"/>
          <a:stretch>
            <a:fillRect/>
          </a:stretch>
        </p:blipFill>
        <p:spPr>
          <a:xfrm>
            <a:off x="5145449" y="1118341"/>
            <a:ext cx="3495297" cy="3474780"/>
          </a:xfrm>
          <a:prstGeom prst="rect">
            <a:avLst/>
          </a:prstGeom>
        </p:spPr>
      </p:pic>
      <p:pic>
        <p:nvPicPr>
          <p:cNvPr id="12" name="Picture 11" descr="A metal tube on a foil&#10;&#10;AI-generated content may be incorrect.">
            <a:extLst>
              <a:ext uri="{FF2B5EF4-FFF2-40B4-BE49-F238E27FC236}">
                <a16:creationId xmlns:a16="http://schemas.microsoft.com/office/drawing/2014/main" id="{3EC6044B-0C89-E62E-2B9E-A47C0771E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" t="16733" r="45399" b="23447"/>
          <a:stretch>
            <a:fillRect/>
          </a:stretch>
        </p:blipFill>
        <p:spPr>
          <a:xfrm>
            <a:off x="3013058" y="1118341"/>
            <a:ext cx="1987732" cy="3474780"/>
          </a:xfrm>
          <a:prstGeom prst="rect">
            <a:avLst/>
          </a:prstGeom>
        </p:spPr>
      </p:pic>
      <p:pic>
        <p:nvPicPr>
          <p:cNvPr id="15" name="Picture 14" descr="A metal gear on a surface&#10;&#10;AI-generated content may be incorrect.">
            <a:extLst>
              <a:ext uri="{FF2B5EF4-FFF2-40B4-BE49-F238E27FC236}">
                <a16:creationId xmlns:a16="http://schemas.microsoft.com/office/drawing/2014/main" id="{A8B90442-258B-7D28-235B-99DA4B0347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3" r="40547"/>
          <a:stretch>
            <a:fillRect/>
          </a:stretch>
        </p:blipFill>
        <p:spPr>
          <a:xfrm>
            <a:off x="8930065" y="1118341"/>
            <a:ext cx="2127148" cy="35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98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9592AF-D1B2-BFD4-C19B-11FA4C723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1BC21-7204-430A-4F27-81D80161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449696"/>
            <a:ext cx="457200" cy="39687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AED8C8-FFB9-8975-D3BD-4D629E8CA7BC}"/>
              </a:ext>
            </a:extLst>
          </p:cNvPr>
          <p:cNvSpPr txBox="1"/>
          <p:nvPr/>
        </p:nvSpPr>
        <p:spPr>
          <a:xfrm>
            <a:off x="2276682" y="276575"/>
            <a:ext cx="8086518" cy="46166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Boiling House General Plant Observations of The Week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3DB79-FD03-E25F-81E7-08BB6474DC4F}"/>
              </a:ext>
            </a:extLst>
          </p:cNvPr>
          <p:cNvSpPr txBox="1"/>
          <p:nvPr/>
        </p:nvSpPr>
        <p:spPr>
          <a:xfrm>
            <a:off x="106680" y="1202338"/>
            <a:ext cx="11978640" cy="5825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3000"/>
              </a:lnSpc>
              <a:buClr>
                <a:srgbClr val="00204F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DS- Clarifier- 	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Worn-out shell replacement work completed including correction of Mud Ring, 			Provision of bottom guide support. Trial Completed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(MS Plate rec’d on 23.07.25)</a:t>
            </a:r>
          </a:p>
          <a:p>
            <a:pPr marL="742950" lvl="1" indent="-285750">
              <a:lnSpc>
                <a:spcPts val="3000"/>
              </a:lnSpc>
              <a:buClr>
                <a:srgbClr val="00204F"/>
              </a:buClr>
              <a:buSzPct val="125000"/>
              <a:buFont typeface="Arial" panose="020B0604020202020204" pitchFamily="34" charset="0"/>
              <a:buChar char="•"/>
              <a:defRPr/>
            </a:pPr>
            <a:endParaRPr lang="en-US" sz="1600" u="sng" dirty="0"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ts val="3000"/>
              </a:lnSpc>
              <a:buClr>
                <a:srgbClr val="00204F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Vertical crystal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	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DS-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Coil Fab. &amp; Erection Completed on 07.10.25 &amp; Trial done.</a:t>
            </a:r>
          </a:p>
          <a:p>
            <a:pPr>
              <a:lnSpc>
                <a:spcPts val="3000"/>
              </a:lnSpc>
              <a:buClr>
                <a:srgbClr val="00204F"/>
              </a:buClr>
              <a:buSzPct val="125000"/>
              <a:defRPr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	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RS-12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nos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Coil Replacement work Completed. Trial done.</a:t>
            </a:r>
          </a:p>
          <a:p>
            <a:pPr>
              <a:lnSpc>
                <a:spcPts val="3000"/>
              </a:lnSpc>
              <a:buClr>
                <a:srgbClr val="00204F"/>
              </a:buClr>
              <a:buSzPct val="125000"/>
              <a:defRPr/>
            </a:pPr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     	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(Complete bends Received on 19.09.25-875 Nos) </a:t>
            </a:r>
          </a:p>
          <a:p>
            <a:pPr marL="742950" lvl="1" indent="-285750">
              <a:lnSpc>
                <a:spcPts val="3000"/>
              </a:lnSpc>
              <a:buClr>
                <a:srgbClr val="00204F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Pan Discharge Valve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P7 &amp; P11: Old valve replaced with pneumatic valve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(Received on 05.09.25)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Massecuite Pumps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-02 nos. pumps replaced with zero leak pumps.</a:t>
            </a:r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(Received on 16.09)</a:t>
            </a:r>
          </a:p>
          <a:p>
            <a:pPr marL="742950" lvl="1" indent="-285750">
              <a:lnSpc>
                <a:spcPts val="3000"/>
              </a:lnSpc>
              <a:buClr>
                <a:srgbClr val="00204F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R1&amp; R2 Pump 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 	Pipe line erection work completed.</a:t>
            </a:r>
          </a:p>
          <a:p>
            <a:pPr marL="742950" lvl="1" indent="-285750">
              <a:lnSpc>
                <a:spcPts val="3000"/>
              </a:lnSpc>
              <a:buClr>
                <a:srgbClr val="00204F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Damage baskets:  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Both1750 fitted, and 01 Ton also fitted.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(Rec’d on 30.09)</a:t>
            </a:r>
          </a:p>
          <a:p>
            <a:pPr marL="742950" lvl="1" indent="-285750">
              <a:lnSpc>
                <a:spcPts val="3000"/>
              </a:lnSpc>
              <a:buClr>
                <a:srgbClr val="00204F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DS Vert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Cryst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drive: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shell drive replaced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.(Received on 10.10.25)</a:t>
            </a:r>
          </a:p>
          <a:p>
            <a:pPr lvl="1">
              <a:lnSpc>
                <a:spcPts val="3000"/>
              </a:lnSpc>
              <a:buClr>
                <a:srgbClr val="00204F"/>
              </a:buClr>
              <a:buSzPct val="125000"/>
              <a:defRPr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11213" lvl="6" indent="354013">
              <a:lnSpc>
                <a:spcPts val="3000"/>
              </a:lnSpc>
              <a:buClr>
                <a:srgbClr val="00204F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Vibration observed in 1 Ton Machine &amp; checking is U/P</a:t>
            </a:r>
          </a:p>
          <a:p>
            <a:pPr marL="811213" lvl="6" indent="354013">
              <a:lnSpc>
                <a:spcPts val="3000"/>
              </a:lnSpc>
              <a:buClr>
                <a:srgbClr val="00204F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1750 control panel found damage during trial. New will be received by 28.10.25</a:t>
            </a:r>
          </a:p>
          <a:p>
            <a:pPr marL="3028950" lvl="6" indent="-285750">
              <a:lnSpc>
                <a:spcPts val="3000"/>
              </a:lnSpc>
              <a:buClr>
                <a:srgbClr val="00204F"/>
              </a:buClr>
              <a:buSzPct val="125000"/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175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0F61-DC4D-A74E-1DAF-E39D08AD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5FB2B-F2EF-E029-A693-91630F4C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272C2B-01F2-2379-26F1-2D15A886B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60D2315-78D6-9F8B-DB80-35DCD12B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91" y="228600"/>
            <a:ext cx="8347708" cy="644334"/>
          </a:xfrm>
        </p:spPr>
        <p:txBody>
          <a:bodyPr>
            <a:noAutofit/>
          </a:bodyPr>
          <a:lstStyle/>
          <a:p>
            <a:pPr fontAlgn="b"/>
            <a:r>
              <a:rPr lang="en-IN" sz="2400" dirty="0"/>
              <a:t>Plant Reliability: Major Jobs Status</a:t>
            </a:r>
            <a:endParaRPr lang="en-IN" sz="2400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53582C7-ABEB-5B56-A465-7870F90CC9DF}"/>
              </a:ext>
            </a:extLst>
          </p:cNvPr>
          <p:cNvGraphicFramePr>
            <a:graphicFrameLocks noGrp="1"/>
          </p:cNvGraphicFramePr>
          <p:nvPr/>
        </p:nvGraphicFramePr>
        <p:xfrm>
          <a:off x="131446" y="1044384"/>
          <a:ext cx="11929107" cy="53553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254">
                  <a:extLst>
                    <a:ext uri="{9D8B030D-6E8A-4147-A177-3AD203B41FA5}">
                      <a16:colId xmlns:a16="http://schemas.microsoft.com/office/drawing/2014/main" val="1758218812"/>
                    </a:ext>
                  </a:extLst>
                </a:gridCol>
                <a:gridCol w="1977740">
                  <a:extLst>
                    <a:ext uri="{9D8B030D-6E8A-4147-A177-3AD203B41FA5}">
                      <a16:colId xmlns:a16="http://schemas.microsoft.com/office/drawing/2014/main" val="1806125166"/>
                    </a:ext>
                  </a:extLst>
                </a:gridCol>
                <a:gridCol w="4399462">
                  <a:extLst>
                    <a:ext uri="{9D8B030D-6E8A-4147-A177-3AD203B41FA5}">
                      <a16:colId xmlns:a16="http://schemas.microsoft.com/office/drawing/2014/main" val="1765470070"/>
                    </a:ext>
                  </a:extLst>
                </a:gridCol>
                <a:gridCol w="2917373">
                  <a:extLst>
                    <a:ext uri="{9D8B030D-6E8A-4147-A177-3AD203B41FA5}">
                      <a16:colId xmlns:a16="http://schemas.microsoft.com/office/drawing/2014/main" val="2730577616"/>
                    </a:ext>
                  </a:extLst>
                </a:gridCol>
                <a:gridCol w="2160278">
                  <a:extLst>
                    <a:ext uri="{9D8B030D-6E8A-4147-A177-3AD203B41FA5}">
                      <a16:colId xmlns:a16="http://schemas.microsoft.com/office/drawing/2014/main" val="923517222"/>
                    </a:ext>
                  </a:extLst>
                </a:gridCol>
              </a:tblGrid>
              <a:tr h="41332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 No</a:t>
                      </a:r>
                      <a:endParaRPr lang="en-IN" sz="13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Equipment</a:t>
                      </a:r>
                      <a:endParaRPr lang="en-IN" sz="13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Planned</a:t>
                      </a:r>
                      <a:endParaRPr lang="en-IN" sz="13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3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endParaRPr lang="en-IN" sz="13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43248"/>
                  </a:ext>
                </a:extLst>
              </a:tr>
              <a:tr h="4133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3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 Unloader No-1 &amp; 6 </a:t>
                      </a:r>
                      <a:endParaRPr lang="en-IN" sz="13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Conversion of Mechanical Hoist to Hydraulic motion of Cane Unloader 1st &amp; 6th.</a:t>
                      </a:r>
                      <a:endParaRPr lang="en-US" sz="13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Deferred</a:t>
                      </a:r>
                      <a:endParaRPr lang="en-IN" sz="13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3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288017"/>
                  </a:ext>
                </a:extLst>
              </a:tr>
              <a:tr h="40890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MCC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3rd Stage sun gear &amp; Ring gear to be replaced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Material Received on 10.10.25, Replaced &amp; trial done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Completed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29619"/>
                  </a:ext>
                </a:extLst>
              </a:tr>
              <a:tr h="4133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Spare ACC/MCC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u="none" strike="noStrike" baseline="30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stage Planet (02 nos.) teeth found partial chip off &amp; stopper to be replaced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Material Received on 13.10.25, Replaced &amp; trial done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Completed</a:t>
                      </a:r>
                      <a:endParaRPr kumimoji="0" lang="en-IN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848297"/>
                  </a:ext>
                </a:extLst>
              </a:tr>
              <a:tr h="4133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Cardin Drum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2nd stage sun gear some teeth found partial chip off, Gear To Be Replaced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Material Received on 15.10.25, Replaced &amp; trial done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Completed</a:t>
                      </a:r>
                      <a:endParaRPr kumimoji="0" lang="en-IN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18724"/>
                  </a:ext>
                </a:extLst>
              </a:tr>
              <a:tr h="4133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SRC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3rd Stage sun gear teeth chip off, Gear to be Replaced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Material Received on 10.10.25, Replaced &amp; trial done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Completed</a:t>
                      </a:r>
                      <a:endParaRPr kumimoji="0" lang="en-IN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211116"/>
                  </a:ext>
                </a:extLst>
              </a:tr>
              <a:tr h="8199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Transmission Gear Mill No-1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Replacement of 120 Teeth Gear after receipt of New gear from Gear India for  Mill No-1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Material Received on 18.10.25, Replaced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Completed</a:t>
                      </a:r>
                      <a:endParaRPr kumimoji="0" lang="en-IN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648002"/>
                  </a:ext>
                </a:extLst>
              </a:tr>
              <a:tr h="4133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Transmission Gear Mill No-1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Replacement of 32 Teeth pinion after received of New pinion from Gear India for  Mill No-1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Material Received on 10.10.25, Kept as spare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Completed</a:t>
                      </a:r>
                      <a:endParaRPr kumimoji="0" lang="en-IN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558832"/>
                  </a:ext>
                </a:extLst>
              </a:tr>
              <a:tr h="6166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Transmission Gear Mill No-3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Replacement of 86 Teeth Gear after received of New gear from </a:t>
                      </a:r>
                      <a:r>
                        <a:rPr lang="en-US" sz="1300" u="none" strike="noStrike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Srinathji</a:t>
                      </a: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for  Mill No-3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Material Received on 10.10.25, Replaced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Completed</a:t>
                      </a:r>
                      <a:endParaRPr kumimoji="0" lang="en-IN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115583"/>
                  </a:ext>
                </a:extLst>
              </a:tr>
              <a:tr h="4133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endParaRPr lang="en-IN" sz="13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Transmission Gear Mill No-4</a:t>
                      </a:r>
                      <a:endParaRPr lang="en-IN" sz="13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Replacement of 86 Teeth Gear after received of New gear from </a:t>
                      </a:r>
                      <a:r>
                        <a:rPr lang="en-US" sz="1300" u="none" strike="noStrike" dirty="0" err="1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Srinathji</a:t>
                      </a:r>
                      <a:r>
                        <a:rPr lang="en-US" sz="130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for  Mill No-4</a:t>
                      </a:r>
                      <a:endParaRPr lang="en-US" sz="13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Initial Teeth cutting done </a:t>
                      </a:r>
                      <a:endParaRPr lang="en-US" sz="13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Delivery Delayed, Exp by Oct End</a:t>
                      </a: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344986"/>
                  </a:ext>
                </a:extLst>
              </a:tr>
              <a:tr h="6166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Transmission Gear Mill No-4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Replacement of 23 Teeth Pinion after received of New pinion from </a:t>
                      </a:r>
                      <a:r>
                        <a:rPr lang="en-US" sz="1300" u="none" strike="noStrike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Srinathji</a:t>
                      </a: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for  Mill No-4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Material Received on 10.10.25, Kept as spare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Completed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968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966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C33BD-49E6-988F-2807-99AE2281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F5D77E-D973-F095-753D-D57DE7E4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B2BA53B-A38A-9592-A20B-A27BECDF6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7771FC-B528-2ED2-2C47-AD6C43B1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91" y="228600"/>
            <a:ext cx="8347708" cy="344836"/>
          </a:xfrm>
        </p:spPr>
        <p:txBody>
          <a:bodyPr>
            <a:noAutofit/>
          </a:bodyPr>
          <a:lstStyle/>
          <a:p>
            <a:pPr fontAlgn="b"/>
            <a:r>
              <a:rPr lang="en-IN" sz="2000" dirty="0"/>
              <a:t>Plant Reliability: Major Jobs Status</a:t>
            </a:r>
            <a:endParaRPr lang="en-IN" sz="2000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138A08-3C34-9DA2-9C58-7EE1F571D86B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943898"/>
          <a:ext cx="11841480" cy="42241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879">
                  <a:extLst>
                    <a:ext uri="{9D8B030D-6E8A-4147-A177-3AD203B41FA5}">
                      <a16:colId xmlns:a16="http://schemas.microsoft.com/office/drawing/2014/main" val="1758218812"/>
                    </a:ext>
                  </a:extLst>
                </a:gridCol>
                <a:gridCol w="2005364">
                  <a:extLst>
                    <a:ext uri="{9D8B030D-6E8A-4147-A177-3AD203B41FA5}">
                      <a16:colId xmlns:a16="http://schemas.microsoft.com/office/drawing/2014/main" val="1806125166"/>
                    </a:ext>
                  </a:extLst>
                </a:gridCol>
                <a:gridCol w="4460913">
                  <a:extLst>
                    <a:ext uri="{9D8B030D-6E8A-4147-A177-3AD203B41FA5}">
                      <a16:colId xmlns:a16="http://schemas.microsoft.com/office/drawing/2014/main" val="1765470070"/>
                    </a:ext>
                  </a:extLst>
                </a:gridCol>
                <a:gridCol w="3131363">
                  <a:extLst>
                    <a:ext uri="{9D8B030D-6E8A-4147-A177-3AD203B41FA5}">
                      <a16:colId xmlns:a16="http://schemas.microsoft.com/office/drawing/2014/main" val="2730577616"/>
                    </a:ext>
                  </a:extLst>
                </a:gridCol>
                <a:gridCol w="1762961">
                  <a:extLst>
                    <a:ext uri="{9D8B030D-6E8A-4147-A177-3AD203B41FA5}">
                      <a16:colId xmlns:a16="http://schemas.microsoft.com/office/drawing/2014/main" val="923517222"/>
                    </a:ext>
                  </a:extLst>
                </a:gridCol>
              </a:tblGrid>
              <a:tr h="69787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 No</a:t>
                      </a:r>
                      <a:endParaRPr lang="en-IN" sz="13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Equipment</a:t>
                      </a:r>
                      <a:endParaRPr lang="en-IN" sz="13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Planned</a:t>
                      </a:r>
                      <a:endParaRPr lang="en-IN" sz="13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on</a:t>
                      </a:r>
                      <a:endParaRPr lang="en-IN" sz="13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endParaRPr lang="en-IN" sz="13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43248"/>
                  </a:ext>
                </a:extLst>
              </a:tr>
              <a:tr h="929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Ton C/F Machine Basket DS House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ton C/F Machine Basket Repairing &amp; Balancing </a:t>
                      </a:r>
                    </a:p>
                    <a:p>
                      <a:pPr algn="l" fontAlgn="ctr">
                        <a:buNone/>
                      </a:pP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(Got Damage during Transportation)</a:t>
                      </a: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Received on 30.09, Installed &amp; Trial Done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59633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1750 C/F Machine Basket Raw House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1750 C/F Machine Basket Repairing &amp; Balancing 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(Got Damage during Transportation)</a:t>
                      </a:r>
                    </a:p>
                    <a:p>
                      <a:pPr algn="l" fontAlgn="ctr">
                        <a:buNone/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Received on 30.09, Installed &amp; Trial Done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ctr">
                        <a:buNone/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24304"/>
                  </a:ext>
                </a:extLst>
              </a:tr>
              <a:tr h="10411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1750 C/F Machine Basket Refinery House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1750 C/F Machine Basket Repairing &amp; Balancing 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(Got Damage during Transportation)</a:t>
                      </a:r>
                    </a:p>
                    <a:p>
                      <a:pPr algn="l" fontAlgn="ctr">
                        <a:buNone/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Only new bottom hood received on 30.09, Installed &amp; Trial Done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ctr">
                        <a:buNone/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Basket will be received by 15.10.25</a:t>
                      </a:r>
                      <a:endParaRPr kumimoji="0" lang="en-IN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15669"/>
                  </a:ext>
                </a:extLst>
              </a:tr>
              <a:tr h="69787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RS &amp; DS </a:t>
                      </a:r>
                      <a:r>
                        <a:rPr lang="en-IN" sz="1300" u="none" strike="noStrike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vert</a:t>
                      </a: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Crystallizer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Coil Replacement (Pipe &amp; bend Replacement )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Completed</a:t>
                      </a: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02.08-83 Nos, 25.08-239 Nos, 12.09-170 Nos, 19.09-389 Nos</a:t>
                      </a:r>
                      <a:endParaRPr lang="en-IN" sz="13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472" marR="7052" marT="7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09428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7DA373-587D-B92B-454C-E11669AB0E58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5172422"/>
          <a:ext cx="11841479" cy="85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060">
                  <a:extLst>
                    <a:ext uri="{9D8B030D-6E8A-4147-A177-3AD203B41FA5}">
                      <a16:colId xmlns:a16="http://schemas.microsoft.com/office/drawing/2014/main" val="1446799526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98507256"/>
                    </a:ext>
                  </a:extLst>
                </a:gridCol>
                <a:gridCol w="4469130">
                  <a:extLst>
                    <a:ext uri="{9D8B030D-6E8A-4147-A177-3AD203B41FA5}">
                      <a16:colId xmlns:a16="http://schemas.microsoft.com/office/drawing/2014/main" val="1129183263"/>
                    </a:ext>
                  </a:extLst>
                </a:gridCol>
                <a:gridCol w="3131820">
                  <a:extLst>
                    <a:ext uri="{9D8B030D-6E8A-4147-A177-3AD203B41FA5}">
                      <a16:colId xmlns:a16="http://schemas.microsoft.com/office/drawing/2014/main" val="1239882799"/>
                    </a:ext>
                  </a:extLst>
                </a:gridCol>
                <a:gridCol w="1760219">
                  <a:extLst>
                    <a:ext uri="{9D8B030D-6E8A-4147-A177-3AD203B41FA5}">
                      <a16:colId xmlns:a16="http://schemas.microsoft.com/office/drawing/2014/main" val="632461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DS- B vert Drive replacement</a:t>
                      </a:r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Old drive to be replaced with planetary drive</a:t>
                      </a:r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Received on 10.10.25, One shell drive replaced</a:t>
                      </a:r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99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 MW Load Sync</a:t>
                      </a:r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Load Sync</a:t>
                      </a:r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Completed</a:t>
                      </a:r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455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79F095-6E4E-7035-21E8-47C6C0E83B9F}"/>
              </a:ext>
            </a:extLst>
          </p:cNvPr>
          <p:cNvGraphicFramePr>
            <a:graphicFrameLocks noGrp="1"/>
          </p:cNvGraphicFramePr>
          <p:nvPr/>
        </p:nvGraphicFramePr>
        <p:xfrm>
          <a:off x="228599" y="6005195"/>
          <a:ext cx="11841478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631">
                  <a:extLst>
                    <a:ext uri="{9D8B030D-6E8A-4147-A177-3AD203B41FA5}">
                      <a16:colId xmlns:a16="http://schemas.microsoft.com/office/drawing/2014/main" val="2084431964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555035717"/>
                    </a:ext>
                  </a:extLst>
                </a:gridCol>
                <a:gridCol w="4469130">
                  <a:extLst>
                    <a:ext uri="{9D8B030D-6E8A-4147-A177-3AD203B41FA5}">
                      <a16:colId xmlns:a16="http://schemas.microsoft.com/office/drawing/2014/main" val="377416350"/>
                    </a:ext>
                  </a:extLst>
                </a:gridCol>
                <a:gridCol w="3120390">
                  <a:extLst>
                    <a:ext uri="{9D8B030D-6E8A-4147-A177-3AD203B41FA5}">
                      <a16:colId xmlns:a16="http://schemas.microsoft.com/office/drawing/2014/main" val="1027303170"/>
                    </a:ext>
                  </a:extLst>
                </a:gridCol>
                <a:gridCol w="1771647">
                  <a:extLst>
                    <a:ext uri="{9D8B030D-6E8A-4147-A177-3AD203B41FA5}">
                      <a16:colId xmlns:a16="http://schemas.microsoft.com/office/drawing/2014/main" val="3928421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A1 Rec </a:t>
                      </a:r>
                      <a:r>
                        <a:rPr lang="en-US" sz="13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Cryst</a:t>
                      </a:r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Damage parts to be replaced</a:t>
                      </a:r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3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Material Received on 15.10.25, Replaced &amp; trial done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9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635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C118B1-CFAF-022E-3FC1-5565F429A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2F348-D820-C5D4-0D6E-C58372D9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EBDC5-59E7-BC1C-A726-416EF5E8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503" y="137708"/>
            <a:ext cx="8273845" cy="609600"/>
          </a:xfrm>
        </p:spPr>
        <p:txBody>
          <a:bodyPr>
            <a:normAutofit/>
          </a:bodyPr>
          <a:lstStyle/>
          <a:p>
            <a:r>
              <a:rPr lang="en-US" sz="2400" dirty="0"/>
              <a:t>New Shredder Motor Trial Observation 27.09.2025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7223B8-38BA-A05E-A25D-C0AB4C746FCD}"/>
              </a:ext>
            </a:extLst>
          </p:cNvPr>
          <p:cNvGraphicFramePr>
            <a:graphicFrameLocks noGrp="1"/>
          </p:cNvGraphicFramePr>
          <p:nvPr/>
        </p:nvGraphicFramePr>
        <p:xfrm>
          <a:off x="180502" y="956740"/>
          <a:ext cx="11875031" cy="55533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189">
                  <a:extLst>
                    <a:ext uri="{9D8B030D-6E8A-4147-A177-3AD203B41FA5}">
                      <a16:colId xmlns:a16="http://schemas.microsoft.com/office/drawing/2014/main" val="1550709413"/>
                    </a:ext>
                  </a:extLst>
                </a:gridCol>
                <a:gridCol w="616672">
                  <a:extLst>
                    <a:ext uri="{9D8B030D-6E8A-4147-A177-3AD203B41FA5}">
                      <a16:colId xmlns:a16="http://schemas.microsoft.com/office/drawing/2014/main" val="3019654057"/>
                    </a:ext>
                  </a:extLst>
                </a:gridCol>
                <a:gridCol w="552370">
                  <a:extLst>
                    <a:ext uri="{9D8B030D-6E8A-4147-A177-3AD203B41FA5}">
                      <a16:colId xmlns:a16="http://schemas.microsoft.com/office/drawing/2014/main" val="3082520774"/>
                    </a:ext>
                  </a:extLst>
                </a:gridCol>
                <a:gridCol w="304394">
                  <a:extLst>
                    <a:ext uri="{9D8B030D-6E8A-4147-A177-3AD203B41FA5}">
                      <a16:colId xmlns:a16="http://schemas.microsoft.com/office/drawing/2014/main" val="2843696716"/>
                    </a:ext>
                  </a:extLst>
                </a:gridCol>
                <a:gridCol w="334556">
                  <a:extLst>
                    <a:ext uri="{9D8B030D-6E8A-4147-A177-3AD203B41FA5}">
                      <a16:colId xmlns:a16="http://schemas.microsoft.com/office/drawing/2014/main" val="919388394"/>
                    </a:ext>
                  </a:extLst>
                </a:gridCol>
                <a:gridCol w="334556">
                  <a:extLst>
                    <a:ext uri="{9D8B030D-6E8A-4147-A177-3AD203B41FA5}">
                      <a16:colId xmlns:a16="http://schemas.microsoft.com/office/drawing/2014/main" val="1521031781"/>
                    </a:ext>
                  </a:extLst>
                </a:gridCol>
                <a:gridCol w="511490">
                  <a:extLst>
                    <a:ext uri="{9D8B030D-6E8A-4147-A177-3AD203B41FA5}">
                      <a16:colId xmlns:a16="http://schemas.microsoft.com/office/drawing/2014/main" val="3567545505"/>
                    </a:ext>
                  </a:extLst>
                </a:gridCol>
                <a:gridCol w="334556">
                  <a:extLst>
                    <a:ext uri="{9D8B030D-6E8A-4147-A177-3AD203B41FA5}">
                      <a16:colId xmlns:a16="http://schemas.microsoft.com/office/drawing/2014/main" val="3514662445"/>
                    </a:ext>
                  </a:extLst>
                </a:gridCol>
                <a:gridCol w="334556">
                  <a:extLst>
                    <a:ext uri="{9D8B030D-6E8A-4147-A177-3AD203B41FA5}">
                      <a16:colId xmlns:a16="http://schemas.microsoft.com/office/drawing/2014/main" val="1821050445"/>
                    </a:ext>
                  </a:extLst>
                </a:gridCol>
                <a:gridCol w="334556">
                  <a:extLst>
                    <a:ext uri="{9D8B030D-6E8A-4147-A177-3AD203B41FA5}">
                      <a16:colId xmlns:a16="http://schemas.microsoft.com/office/drawing/2014/main" val="693918108"/>
                    </a:ext>
                  </a:extLst>
                </a:gridCol>
                <a:gridCol w="282620">
                  <a:extLst>
                    <a:ext uri="{9D8B030D-6E8A-4147-A177-3AD203B41FA5}">
                      <a16:colId xmlns:a16="http://schemas.microsoft.com/office/drawing/2014/main" val="98864696"/>
                    </a:ext>
                  </a:extLst>
                </a:gridCol>
                <a:gridCol w="616672">
                  <a:extLst>
                    <a:ext uri="{9D8B030D-6E8A-4147-A177-3AD203B41FA5}">
                      <a16:colId xmlns:a16="http://schemas.microsoft.com/office/drawing/2014/main" val="3202942404"/>
                    </a:ext>
                  </a:extLst>
                </a:gridCol>
                <a:gridCol w="378925">
                  <a:extLst>
                    <a:ext uri="{9D8B030D-6E8A-4147-A177-3AD203B41FA5}">
                      <a16:colId xmlns:a16="http://schemas.microsoft.com/office/drawing/2014/main" val="3242788271"/>
                    </a:ext>
                  </a:extLst>
                </a:gridCol>
                <a:gridCol w="334556">
                  <a:extLst>
                    <a:ext uri="{9D8B030D-6E8A-4147-A177-3AD203B41FA5}">
                      <a16:colId xmlns:a16="http://schemas.microsoft.com/office/drawing/2014/main" val="1726740967"/>
                    </a:ext>
                  </a:extLst>
                </a:gridCol>
                <a:gridCol w="334556">
                  <a:extLst>
                    <a:ext uri="{9D8B030D-6E8A-4147-A177-3AD203B41FA5}">
                      <a16:colId xmlns:a16="http://schemas.microsoft.com/office/drawing/2014/main" val="709516640"/>
                    </a:ext>
                  </a:extLst>
                </a:gridCol>
                <a:gridCol w="334556">
                  <a:extLst>
                    <a:ext uri="{9D8B030D-6E8A-4147-A177-3AD203B41FA5}">
                      <a16:colId xmlns:a16="http://schemas.microsoft.com/office/drawing/2014/main" val="346561877"/>
                    </a:ext>
                  </a:extLst>
                </a:gridCol>
                <a:gridCol w="563503">
                  <a:extLst>
                    <a:ext uri="{9D8B030D-6E8A-4147-A177-3AD203B41FA5}">
                      <a16:colId xmlns:a16="http://schemas.microsoft.com/office/drawing/2014/main" val="2615542099"/>
                    </a:ext>
                  </a:extLst>
                </a:gridCol>
                <a:gridCol w="334556">
                  <a:extLst>
                    <a:ext uri="{9D8B030D-6E8A-4147-A177-3AD203B41FA5}">
                      <a16:colId xmlns:a16="http://schemas.microsoft.com/office/drawing/2014/main" val="1048970426"/>
                    </a:ext>
                  </a:extLst>
                </a:gridCol>
                <a:gridCol w="334556">
                  <a:extLst>
                    <a:ext uri="{9D8B030D-6E8A-4147-A177-3AD203B41FA5}">
                      <a16:colId xmlns:a16="http://schemas.microsoft.com/office/drawing/2014/main" val="2074413729"/>
                    </a:ext>
                  </a:extLst>
                </a:gridCol>
                <a:gridCol w="300886">
                  <a:extLst>
                    <a:ext uri="{9D8B030D-6E8A-4147-A177-3AD203B41FA5}">
                      <a16:colId xmlns:a16="http://schemas.microsoft.com/office/drawing/2014/main" val="3663390377"/>
                    </a:ext>
                  </a:extLst>
                </a:gridCol>
                <a:gridCol w="320551">
                  <a:extLst>
                    <a:ext uri="{9D8B030D-6E8A-4147-A177-3AD203B41FA5}">
                      <a16:colId xmlns:a16="http://schemas.microsoft.com/office/drawing/2014/main" val="2018117651"/>
                    </a:ext>
                  </a:extLst>
                </a:gridCol>
                <a:gridCol w="459705">
                  <a:extLst>
                    <a:ext uri="{9D8B030D-6E8A-4147-A177-3AD203B41FA5}">
                      <a16:colId xmlns:a16="http://schemas.microsoft.com/office/drawing/2014/main" val="56511173"/>
                    </a:ext>
                  </a:extLst>
                </a:gridCol>
                <a:gridCol w="545690">
                  <a:extLst>
                    <a:ext uri="{9D8B030D-6E8A-4147-A177-3AD203B41FA5}">
                      <a16:colId xmlns:a16="http://schemas.microsoft.com/office/drawing/2014/main" val="2511364274"/>
                    </a:ext>
                  </a:extLst>
                </a:gridCol>
                <a:gridCol w="334556">
                  <a:extLst>
                    <a:ext uri="{9D8B030D-6E8A-4147-A177-3AD203B41FA5}">
                      <a16:colId xmlns:a16="http://schemas.microsoft.com/office/drawing/2014/main" val="1372799102"/>
                    </a:ext>
                  </a:extLst>
                </a:gridCol>
                <a:gridCol w="387769">
                  <a:extLst>
                    <a:ext uri="{9D8B030D-6E8A-4147-A177-3AD203B41FA5}">
                      <a16:colId xmlns:a16="http://schemas.microsoft.com/office/drawing/2014/main" val="1161472948"/>
                    </a:ext>
                  </a:extLst>
                </a:gridCol>
                <a:gridCol w="368502">
                  <a:extLst>
                    <a:ext uri="{9D8B030D-6E8A-4147-A177-3AD203B41FA5}">
                      <a16:colId xmlns:a16="http://schemas.microsoft.com/office/drawing/2014/main" val="3861260141"/>
                    </a:ext>
                  </a:extLst>
                </a:gridCol>
                <a:gridCol w="496059">
                  <a:extLst>
                    <a:ext uri="{9D8B030D-6E8A-4147-A177-3AD203B41FA5}">
                      <a16:colId xmlns:a16="http://schemas.microsoft.com/office/drawing/2014/main" val="123392450"/>
                    </a:ext>
                  </a:extLst>
                </a:gridCol>
                <a:gridCol w="396848">
                  <a:extLst>
                    <a:ext uri="{9D8B030D-6E8A-4147-A177-3AD203B41FA5}">
                      <a16:colId xmlns:a16="http://schemas.microsoft.com/office/drawing/2014/main" val="2754789819"/>
                    </a:ext>
                  </a:extLst>
                </a:gridCol>
                <a:gridCol w="396848">
                  <a:extLst>
                    <a:ext uri="{9D8B030D-6E8A-4147-A177-3AD203B41FA5}">
                      <a16:colId xmlns:a16="http://schemas.microsoft.com/office/drawing/2014/main" val="1258544984"/>
                    </a:ext>
                  </a:extLst>
                </a:gridCol>
                <a:gridCol w="339222">
                  <a:extLst>
                    <a:ext uri="{9D8B030D-6E8A-4147-A177-3AD203B41FA5}">
                      <a16:colId xmlns:a16="http://schemas.microsoft.com/office/drawing/2014/main" val="395456522"/>
                    </a:ext>
                  </a:extLst>
                </a:gridCol>
              </a:tblGrid>
              <a:tr h="438122">
                <a:tc gridSpan="10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highlight>
                            <a:srgbClr val="00FFF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SHREDDER TRIAL DATA 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highlight>
                            <a:srgbClr val="00FFF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SHREDDER TRIAL DATA  2025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200" b="1" u="none" strike="noStrike" dirty="0">
                          <a:effectLst/>
                          <a:highlight>
                            <a:srgbClr val="00FFF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SHREDDER TRIAL DATA  2025 ( with One new Motor &amp; 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en-US" sz="1200" b="1" u="none" strike="noStrike" dirty="0">
                          <a:effectLst/>
                          <a:highlight>
                            <a:srgbClr val="00FFF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 existing)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32036"/>
                  </a:ext>
                </a:extLst>
              </a:tr>
              <a:tr h="275061"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Trial Date - 11.10.2024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Trial Date - 06.09.2025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Trial Date - 27.09.2025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004397"/>
                  </a:ext>
                </a:extLst>
              </a:tr>
              <a:tr h="275061"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Shredder Trial Start Time - 10:00 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Shredder Trial Start Time - 09:00 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Shredder Trial Start Time - 01:30 PM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321550"/>
                  </a:ext>
                </a:extLst>
              </a:tr>
              <a:tr h="275061"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Shredder Trial End Time - 05:00 PM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Shredder Trial End Time - 04:00 PM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Shredder Trial End Time - 04:30 PM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139403"/>
                  </a:ext>
                </a:extLst>
              </a:tr>
              <a:tr h="275061"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Trial Time - 07 Hrs.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Trial Time - 07 Hrs.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Trial Time - 03.Hrs.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281070"/>
                  </a:ext>
                </a:extLst>
              </a:tr>
              <a:tr h="23281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L.H.S.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R.H.S.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L.H.S.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R.H.S.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L.H.S.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R.H.S.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745992"/>
                  </a:ext>
                </a:extLst>
              </a:tr>
              <a:tr h="275061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Bearing Temp.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Vibration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Bearing Temp.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Vibration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Bearing Temp.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Vibration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Bearing Temp.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Vibration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Bearing Temp.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Vibration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Bearing Temp.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Vibration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357373"/>
                  </a:ext>
                </a:extLst>
              </a:tr>
              <a:tr h="49075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496165"/>
                  </a:ext>
                </a:extLst>
              </a:tr>
              <a:tr h="55012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10:00 AM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3.57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09:00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13:45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89088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11:00 AM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10:00 AM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14:45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17352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12:00 PM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11:00 PM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15:45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97864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1:00 PM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2.96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2.51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12:00 PM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16:30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61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03724"/>
                  </a:ext>
                </a:extLst>
              </a:tr>
              <a:tr h="33763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2:00 PM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2.51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1:00 AM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840787"/>
                  </a:ext>
                </a:extLst>
              </a:tr>
              <a:tr h="33763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3:00 PM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59.1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3.24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2.68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2:00 PM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334417"/>
                  </a:ext>
                </a:extLst>
              </a:tr>
              <a:tr h="33763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4:00 PM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53.5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3:00 AM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36916"/>
                  </a:ext>
                </a:extLst>
              </a:tr>
              <a:tr h="33763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5:00 PM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60.15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3.07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53.8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2.68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4:00 PM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147" marR="6147" marT="6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80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834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00749" y="94532"/>
            <a:ext cx="7355516" cy="78740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PROJECT JOB(R3 PAN)</a:t>
            </a:r>
            <a:endParaRPr lang="en-IN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7938"/>
            <a:ext cx="12192000" cy="716559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IN" dirty="0"/>
              <a:t> </a:t>
            </a:r>
          </a:p>
        </p:txBody>
      </p:sp>
      <p:sp>
        <p:nvSpPr>
          <p:cNvPr id="4" name="AutoShape 2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previe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Image preview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07976" y="4996525"/>
            <a:ext cx="7308968" cy="116955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1. Compressor Shifting Completed-Trial Done &amp; Shade completed.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2. DSM Screen Work Completed.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3. Crystallizer Placed at Position.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4. Column Erection done and beam erection is Under Progress.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5. Required Connection completed.</a:t>
            </a:r>
            <a:endParaRPr lang="en-IN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Picture 24" descr="A large metal containers in a factory&#10;&#10;AI-generated content may be incorrect.">
            <a:extLst>
              <a:ext uri="{FF2B5EF4-FFF2-40B4-BE49-F238E27FC236}">
                <a16:creationId xmlns:a16="http://schemas.microsoft.com/office/drawing/2014/main" id="{DD129F78-F835-4302-822D-42AAFFCCA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200" y="1034332"/>
            <a:ext cx="3803744" cy="3809792"/>
          </a:xfrm>
          <a:prstGeom prst="rect">
            <a:avLst/>
          </a:prstGeom>
        </p:spPr>
      </p:pic>
      <p:pic>
        <p:nvPicPr>
          <p:cNvPr id="12" name="Picture 11" descr="A building with pipes and machinery&#10;&#10;AI-generated content may be incorrect.">
            <a:extLst>
              <a:ext uri="{FF2B5EF4-FFF2-40B4-BE49-F238E27FC236}">
                <a16:creationId xmlns:a16="http://schemas.microsoft.com/office/drawing/2014/main" id="{CA6A3CF3-A446-C2BA-A449-1B1460292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7" y="1034331"/>
            <a:ext cx="3285664" cy="3809793"/>
          </a:xfrm>
          <a:prstGeom prst="rect">
            <a:avLst/>
          </a:prstGeom>
        </p:spPr>
      </p:pic>
      <p:pic>
        <p:nvPicPr>
          <p:cNvPr id="14" name="Picture 13" descr="A large metal object in a building&#10;&#10;AI-generated content may be incorrect.">
            <a:extLst>
              <a:ext uri="{FF2B5EF4-FFF2-40B4-BE49-F238E27FC236}">
                <a16:creationId xmlns:a16="http://schemas.microsoft.com/office/drawing/2014/main" id="{A325ACC3-B95A-695F-5E6D-88E62FC97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543" y="1034332"/>
            <a:ext cx="4183237" cy="51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38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28452" y="137708"/>
            <a:ext cx="7116998" cy="609600"/>
          </a:xfrm>
        </p:spPr>
        <p:txBody>
          <a:bodyPr>
            <a:normAutofit/>
          </a:bodyPr>
          <a:lstStyle/>
          <a:p>
            <a:r>
              <a:rPr lang="en-US" sz="2000" dirty="0"/>
              <a:t>Project: DS House Mud Removing System Work Progress</a:t>
            </a:r>
            <a:endParaRPr lang="en-IN" sz="2000" dirty="0"/>
          </a:p>
        </p:txBody>
      </p:sp>
      <p:sp>
        <p:nvSpPr>
          <p:cNvPr id="4" name="AutoShape 2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previe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Image preview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55575" y="3342150"/>
            <a:ext cx="4186698" cy="46166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02 Nos. Decanter Received at Site  on 07.08.25 &amp; 06 Nos Tanks Received on 20.08.25 </a:t>
            </a:r>
            <a:endParaRPr lang="en-I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4"/>
          <a:stretch>
            <a:fillRect/>
          </a:stretch>
        </p:blipFill>
        <p:spPr>
          <a:xfrm>
            <a:off x="155575" y="1007596"/>
            <a:ext cx="4186698" cy="23050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49F5F9-ECDF-CFBD-1506-681331E09EE7}"/>
              </a:ext>
            </a:extLst>
          </p:cNvPr>
          <p:cNvSpPr/>
          <p:nvPr/>
        </p:nvSpPr>
        <p:spPr>
          <a:xfrm>
            <a:off x="4494672" y="5820134"/>
            <a:ext cx="7541751" cy="58477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Decanter Foundation: Raft Casting completed, Column &amp; tank casting is under progress-</a:t>
            </a:r>
            <a:endParaRPr lang="en-IN" sz="16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B72FB1-44FD-721C-B6AA-CAE651A554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6" y="3831695"/>
            <a:ext cx="4186697" cy="2542416"/>
          </a:xfrm>
          <a:prstGeom prst="rect">
            <a:avLst/>
          </a:prstGeom>
        </p:spPr>
      </p:pic>
      <p:pic>
        <p:nvPicPr>
          <p:cNvPr id="12" name="Picture 11" descr="A construction site with many pillars&#10;&#10;AI-generated content may be incorrect.">
            <a:extLst>
              <a:ext uri="{FF2B5EF4-FFF2-40B4-BE49-F238E27FC236}">
                <a16:creationId xmlns:a16="http://schemas.microsoft.com/office/drawing/2014/main" id="{D33AF6DB-49ED-35BC-75AD-1F429E522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72" y="1007596"/>
            <a:ext cx="7541751" cy="47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52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2D4F8D-4A6D-1E11-8F3E-F9AB716D5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92287-7D1E-7FAB-7DBF-6312B1E6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D8E281B-E908-3197-6194-371392803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AC726A2-A4D3-3E5C-D157-D3863DA30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MILL-Capex Status 25-26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A455BF-2554-B71A-C38F-30E7AD78EB18}"/>
              </a:ext>
            </a:extLst>
          </p:cNvPr>
          <p:cNvGraphicFramePr>
            <a:graphicFrameLocks noGrp="1"/>
          </p:cNvGraphicFramePr>
          <p:nvPr/>
        </p:nvGraphicFramePr>
        <p:xfrm>
          <a:off x="491319" y="982637"/>
          <a:ext cx="11502690" cy="534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517">
                  <a:extLst>
                    <a:ext uri="{9D8B030D-6E8A-4147-A177-3AD203B41FA5}">
                      <a16:colId xmlns:a16="http://schemas.microsoft.com/office/drawing/2014/main" val="3104646021"/>
                    </a:ext>
                  </a:extLst>
                </a:gridCol>
                <a:gridCol w="1205249">
                  <a:extLst>
                    <a:ext uri="{9D8B030D-6E8A-4147-A177-3AD203B41FA5}">
                      <a16:colId xmlns:a16="http://schemas.microsoft.com/office/drawing/2014/main" val="232389050"/>
                    </a:ext>
                  </a:extLst>
                </a:gridCol>
                <a:gridCol w="2758680">
                  <a:extLst>
                    <a:ext uri="{9D8B030D-6E8A-4147-A177-3AD203B41FA5}">
                      <a16:colId xmlns:a16="http://schemas.microsoft.com/office/drawing/2014/main" val="3125361996"/>
                    </a:ext>
                  </a:extLst>
                </a:gridCol>
                <a:gridCol w="696365">
                  <a:extLst>
                    <a:ext uri="{9D8B030D-6E8A-4147-A177-3AD203B41FA5}">
                      <a16:colId xmlns:a16="http://schemas.microsoft.com/office/drawing/2014/main" val="1583890040"/>
                    </a:ext>
                  </a:extLst>
                </a:gridCol>
                <a:gridCol w="1098116">
                  <a:extLst>
                    <a:ext uri="{9D8B030D-6E8A-4147-A177-3AD203B41FA5}">
                      <a16:colId xmlns:a16="http://schemas.microsoft.com/office/drawing/2014/main" val="2461233241"/>
                    </a:ext>
                  </a:extLst>
                </a:gridCol>
                <a:gridCol w="964198">
                  <a:extLst>
                    <a:ext uri="{9D8B030D-6E8A-4147-A177-3AD203B41FA5}">
                      <a16:colId xmlns:a16="http://schemas.microsoft.com/office/drawing/2014/main" val="1026411067"/>
                    </a:ext>
                  </a:extLst>
                </a:gridCol>
                <a:gridCol w="1138290">
                  <a:extLst>
                    <a:ext uri="{9D8B030D-6E8A-4147-A177-3AD203B41FA5}">
                      <a16:colId xmlns:a16="http://schemas.microsoft.com/office/drawing/2014/main" val="1764891292"/>
                    </a:ext>
                  </a:extLst>
                </a:gridCol>
                <a:gridCol w="924024">
                  <a:extLst>
                    <a:ext uri="{9D8B030D-6E8A-4147-A177-3AD203B41FA5}">
                      <a16:colId xmlns:a16="http://schemas.microsoft.com/office/drawing/2014/main" val="3822741641"/>
                    </a:ext>
                  </a:extLst>
                </a:gridCol>
                <a:gridCol w="1017765">
                  <a:extLst>
                    <a:ext uri="{9D8B030D-6E8A-4147-A177-3AD203B41FA5}">
                      <a16:colId xmlns:a16="http://schemas.microsoft.com/office/drawing/2014/main" val="2826955917"/>
                    </a:ext>
                  </a:extLst>
                </a:gridCol>
                <a:gridCol w="1256486">
                  <a:extLst>
                    <a:ext uri="{9D8B030D-6E8A-4147-A177-3AD203B41FA5}">
                      <a16:colId xmlns:a16="http://schemas.microsoft.com/office/drawing/2014/main" val="4294014279"/>
                    </a:ext>
                  </a:extLst>
                </a:gridCol>
              </a:tblGrid>
              <a:tr h="69989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 Name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of Project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b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74782"/>
                  </a:ext>
                </a:extLst>
              </a:tr>
              <a:tr h="53305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A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Mills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No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Vendor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Delivery 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16558"/>
                  </a:ext>
                </a:extLst>
              </a:tr>
              <a:tr h="13723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Mill Roller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New Mill Roller Shaft for 42" x 84" size Mill Complete with shell.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32.90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25001 / 250745,255350/25.07.25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07.04.2025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pt-BR" sz="1400" u="none" strike="noStrike" dirty="0">
                          <a:effectLst/>
                        </a:rPr>
                        <a:t>M/s Jassal Engrs Ludhiana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20.07.2025/ 20.08.2025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Drawing </a:t>
                      </a: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sent for machining Work </a:t>
                      </a: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rtl="0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Spare Roller ( expected by end of Oct 25)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132111"/>
                  </a:ext>
                </a:extLst>
              </a:tr>
              <a:tr h="13723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Cane Unloaders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Conversion of Mechanical Hoist to Hydraulic motion of Cane Unloader 1st &amp; 6th.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Deferred for This Year</a:t>
                      </a:r>
                      <a:endParaRPr lang="en-IN" sz="14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endParaRPr lang="en-IN" sz="14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673070"/>
                  </a:ext>
                </a:extLst>
              </a:tr>
              <a:tr h="13723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Rotary Screen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Refurbishment of Rotary Screen No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05.06.2025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SUVIRON EQUIPMENT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31.07.2025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 on 29.08.2025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Installed &amp; Trial done</a:t>
                      </a:r>
                    </a:p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10.09.2025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301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01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3C592C3-6CB7-BF32-4C73-998ADAB6B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BF76F2-1D7A-7F18-89DA-7E0C432E8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E1A5A97-A10A-D120-BF78-C2B62B786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574BB44-7B63-082C-ECEA-80199379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Boiling House-Capex Status 25-26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113F9C-B6A5-4C33-7B8B-208CB6023AAB}"/>
              </a:ext>
            </a:extLst>
          </p:cNvPr>
          <p:cNvGraphicFramePr>
            <a:graphicFrameLocks noGrp="1"/>
          </p:cNvGraphicFramePr>
          <p:nvPr/>
        </p:nvGraphicFramePr>
        <p:xfrm>
          <a:off x="194929" y="946564"/>
          <a:ext cx="11802141" cy="5325216"/>
        </p:xfrm>
        <a:graphic>
          <a:graphicData uri="http://schemas.openxmlformats.org/drawingml/2006/table">
            <a:tbl>
              <a:tblPr/>
              <a:tblGrid>
                <a:gridCol w="269165">
                  <a:extLst>
                    <a:ext uri="{9D8B030D-6E8A-4147-A177-3AD203B41FA5}">
                      <a16:colId xmlns:a16="http://schemas.microsoft.com/office/drawing/2014/main" val="3429993583"/>
                    </a:ext>
                  </a:extLst>
                </a:gridCol>
                <a:gridCol w="1746893">
                  <a:extLst>
                    <a:ext uri="{9D8B030D-6E8A-4147-A177-3AD203B41FA5}">
                      <a16:colId xmlns:a16="http://schemas.microsoft.com/office/drawing/2014/main" val="1295252622"/>
                    </a:ext>
                  </a:extLst>
                </a:gridCol>
                <a:gridCol w="3276511">
                  <a:extLst>
                    <a:ext uri="{9D8B030D-6E8A-4147-A177-3AD203B41FA5}">
                      <a16:colId xmlns:a16="http://schemas.microsoft.com/office/drawing/2014/main" val="2047034196"/>
                    </a:ext>
                  </a:extLst>
                </a:gridCol>
                <a:gridCol w="521461">
                  <a:extLst>
                    <a:ext uri="{9D8B030D-6E8A-4147-A177-3AD203B41FA5}">
                      <a16:colId xmlns:a16="http://schemas.microsoft.com/office/drawing/2014/main" val="1136258890"/>
                    </a:ext>
                  </a:extLst>
                </a:gridCol>
                <a:gridCol w="756120">
                  <a:extLst>
                    <a:ext uri="{9D8B030D-6E8A-4147-A177-3AD203B41FA5}">
                      <a16:colId xmlns:a16="http://schemas.microsoft.com/office/drawing/2014/main" val="1040756993"/>
                    </a:ext>
                  </a:extLst>
                </a:gridCol>
                <a:gridCol w="816956">
                  <a:extLst>
                    <a:ext uri="{9D8B030D-6E8A-4147-A177-3AD203B41FA5}">
                      <a16:colId xmlns:a16="http://schemas.microsoft.com/office/drawing/2014/main" val="2362731981"/>
                    </a:ext>
                  </a:extLst>
                </a:gridCol>
                <a:gridCol w="877793">
                  <a:extLst>
                    <a:ext uri="{9D8B030D-6E8A-4147-A177-3AD203B41FA5}">
                      <a16:colId xmlns:a16="http://schemas.microsoft.com/office/drawing/2014/main" val="1893296069"/>
                    </a:ext>
                  </a:extLst>
                </a:gridCol>
                <a:gridCol w="799573">
                  <a:extLst>
                    <a:ext uri="{9D8B030D-6E8A-4147-A177-3AD203B41FA5}">
                      <a16:colId xmlns:a16="http://schemas.microsoft.com/office/drawing/2014/main" val="1104281642"/>
                    </a:ext>
                  </a:extLst>
                </a:gridCol>
                <a:gridCol w="1121141">
                  <a:extLst>
                    <a:ext uri="{9D8B030D-6E8A-4147-A177-3AD203B41FA5}">
                      <a16:colId xmlns:a16="http://schemas.microsoft.com/office/drawing/2014/main" val="3825032523"/>
                    </a:ext>
                  </a:extLst>
                </a:gridCol>
                <a:gridCol w="1616528">
                  <a:extLst>
                    <a:ext uri="{9D8B030D-6E8A-4147-A177-3AD203B41FA5}">
                      <a16:colId xmlns:a16="http://schemas.microsoft.com/office/drawing/2014/main" val="3953849463"/>
                    </a:ext>
                  </a:extLst>
                </a:gridCol>
              </a:tblGrid>
              <a:tr h="113005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S.NO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Project Name</a:t>
                      </a:r>
                    </a:p>
                  </a:txBody>
                  <a:tcPr marL="3858" marR="3858" marT="3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Objective of Project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Budget</a:t>
                      </a:r>
                    </a:p>
                  </a:txBody>
                  <a:tcPr marL="3858" marR="3858" marT="3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PO</a:t>
                      </a:r>
                    </a:p>
                  </a:txBody>
                  <a:tcPr marL="3858" marR="3858" marT="38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Status 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Remarks</a:t>
                      </a:r>
                      <a:br>
                        <a:rPr lang="en-I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043"/>
                  </a:ext>
                </a:extLst>
              </a:tr>
              <a:tr h="28251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Boiling House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87944"/>
                  </a:ext>
                </a:extLst>
              </a:tr>
              <a:tr h="13197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 ft Clarifier 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Worn out shell replacement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21.25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Materail  PO-250597</a:t>
                      </a:r>
                      <a:b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Service PO No-255205   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23.06.2025</a:t>
                      </a:r>
                      <a:b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b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28.06.2025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Prakash Enterprises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Kanur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Cont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No-9935558380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Rajat Engineering  Contact No-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30.05.2025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Completed and Trial is Under Progress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Delayed in completion due to MS plate received on  23.07.2025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37901"/>
                  </a:ext>
                </a:extLst>
              </a:tr>
              <a:tr h="138027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B Vertical Crystallizer  drive in D.S. House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Existing Damage Drive Replacement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13.30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250868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22.07.2025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Kavistu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Transmission Ltd.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30.08.2025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Drives Received on 101.10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Planned to be fitted one by one with available time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00694"/>
                  </a:ext>
                </a:extLst>
              </a:tr>
              <a:tr h="106547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 Vertical Crystallizer  D.S. House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Worn-out Coil Replacement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16.15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Serive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Order No-255206 Bend PO-250800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28.06.2025 / 16/07/2025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Sri Ram Contractor  </a:t>
                      </a:r>
                      <a:b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9793567027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05.06.2025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Completed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Delayed due to Delay receipt of MS Bend</a:t>
                      </a:r>
                    </a:p>
                  </a:txBody>
                  <a:tcPr marL="3858" marR="3858" marT="3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56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029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97F6FE-5B53-FFF1-4787-6EAD27AFF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E7AF3-2E94-696F-973A-3578F140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E4F2572-E726-1791-FB27-8B45EBEF4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4B1F40-C231-0AF2-A235-B816007A93D3}"/>
              </a:ext>
            </a:extLst>
          </p:cNvPr>
          <p:cNvGraphicFramePr>
            <a:graphicFrameLocks noGrp="1"/>
          </p:cNvGraphicFramePr>
          <p:nvPr/>
        </p:nvGraphicFramePr>
        <p:xfrm>
          <a:off x="491319" y="982637"/>
          <a:ext cx="11502690" cy="53772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517">
                  <a:extLst>
                    <a:ext uri="{9D8B030D-6E8A-4147-A177-3AD203B41FA5}">
                      <a16:colId xmlns:a16="http://schemas.microsoft.com/office/drawing/2014/main" val="3104646021"/>
                    </a:ext>
                  </a:extLst>
                </a:gridCol>
                <a:gridCol w="1071385">
                  <a:extLst>
                    <a:ext uri="{9D8B030D-6E8A-4147-A177-3AD203B41FA5}">
                      <a16:colId xmlns:a16="http://schemas.microsoft.com/office/drawing/2014/main" val="232389050"/>
                    </a:ext>
                  </a:extLst>
                </a:gridCol>
                <a:gridCol w="2497540">
                  <a:extLst>
                    <a:ext uri="{9D8B030D-6E8A-4147-A177-3AD203B41FA5}">
                      <a16:colId xmlns:a16="http://schemas.microsoft.com/office/drawing/2014/main" val="3125361996"/>
                    </a:ext>
                  </a:extLst>
                </a:gridCol>
                <a:gridCol w="1091369">
                  <a:extLst>
                    <a:ext uri="{9D8B030D-6E8A-4147-A177-3AD203B41FA5}">
                      <a16:colId xmlns:a16="http://schemas.microsoft.com/office/drawing/2014/main" val="1583890040"/>
                    </a:ext>
                  </a:extLst>
                </a:gridCol>
                <a:gridCol w="1098116">
                  <a:extLst>
                    <a:ext uri="{9D8B030D-6E8A-4147-A177-3AD203B41FA5}">
                      <a16:colId xmlns:a16="http://schemas.microsoft.com/office/drawing/2014/main" val="2461233241"/>
                    </a:ext>
                  </a:extLst>
                </a:gridCol>
                <a:gridCol w="964198">
                  <a:extLst>
                    <a:ext uri="{9D8B030D-6E8A-4147-A177-3AD203B41FA5}">
                      <a16:colId xmlns:a16="http://schemas.microsoft.com/office/drawing/2014/main" val="1026411067"/>
                    </a:ext>
                  </a:extLst>
                </a:gridCol>
                <a:gridCol w="1138290">
                  <a:extLst>
                    <a:ext uri="{9D8B030D-6E8A-4147-A177-3AD203B41FA5}">
                      <a16:colId xmlns:a16="http://schemas.microsoft.com/office/drawing/2014/main" val="1764891292"/>
                    </a:ext>
                  </a:extLst>
                </a:gridCol>
                <a:gridCol w="784994">
                  <a:extLst>
                    <a:ext uri="{9D8B030D-6E8A-4147-A177-3AD203B41FA5}">
                      <a16:colId xmlns:a16="http://schemas.microsoft.com/office/drawing/2014/main" val="3822741641"/>
                    </a:ext>
                  </a:extLst>
                </a:gridCol>
                <a:gridCol w="1156795">
                  <a:extLst>
                    <a:ext uri="{9D8B030D-6E8A-4147-A177-3AD203B41FA5}">
                      <a16:colId xmlns:a16="http://schemas.microsoft.com/office/drawing/2014/main" val="2826955917"/>
                    </a:ext>
                  </a:extLst>
                </a:gridCol>
                <a:gridCol w="1256486">
                  <a:extLst>
                    <a:ext uri="{9D8B030D-6E8A-4147-A177-3AD203B41FA5}">
                      <a16:colId xmlns:a16="http://schemas.microsoft.com/office/drawing/2014/main" val="4294014279"/>
                    </a:ext>
                  </a:extLst>
                </a:gridCol>
              </a:tblGrid>
              <a:tr h="78385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 Name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of Project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b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74782"/>
                  </a:ext>
                </a:extLst>
              </a:tr>
              <a:tr h="48471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No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Vendor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Delivery 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16558"/>
                  </a:ext>
                </a:extLst>
              </a:tr>
              <a:tr h="15369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 Deck type Sugar grader with two no's 6 deck type I.C. Grader in D.S .house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Aged Grader Replacement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Hold due to Long Delivery</a:t>
                      </a:r>
                    </a:p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083686"/>
                  </a:ext>
                </a:extLst>
              </a:tr>
              <a:tr h="103475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Spiral chute of JT-2 into roller chute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facing sugar bags torn off problem due to friction, and during cold days to much moister deposit on spiral chute and giving problem to sliding of sugar bags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Hold as Hot blower provision is being done</a:t>
                      </a:r>
                    </a:p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673070"/>
                  </a:ext>
                </a:extLst>
              </a:tr>
              <a:tr h="15369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Pan no-7 &amp;11  both discharge valve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Installation of pneumatic valve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09.07.2025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Puri Industries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15.08.2025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 on 05.09.2025 &amp; Installed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301893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1A70920-1BA5-372E-730C-518B9610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Boiling House-Capex Status 25-26</a:t>
            </a:r>
          </a:p>
        </p:txBody>
      </p:sp>
    </p:spTree>
    <p:extLst>
      <p:ext uri="{BB962C8B-B14F-4D97-AF65-F5344CB8AC3E}">
        <p14:creationId xmlns:p14="http://schemas.microsoft.com/office/powerpoint/2010/main" val="1914529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DA43E-8DED-67E4-3B42-1A542743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D7C21F-C257-4023-85FA-84CFF508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Date wise purchase and crush report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248616-76D9-9A43-4E73-B85F3230B837}"/>
              </a:ext>
            </a:extLst>
          </p:cNvPr>
          <p:cNvGraphicFramePr>
            <a:graphicFrameLocks noGrp="1"/>
          </p:cNvGraphicFramePr>
          <p:nvPr/>
        </p:nvGraphicFramePr>
        <p:xfrm>
          <a:off x="533399" y="1524000"/>
          <a:ext cx="11020024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006">
                  <a:extLst>
                    <a:ext uri="{9D8B030D-6E8A-4147-A177-3AD203B41FA5}">
                      <a16:colId xmlns:a16="http://schemas.microsoft.com/office/drawing/2014/main" val="433794669"/>
                    </a:ext>
                  </a:extLst>
                </a:gridCol>
                <a:gridCol w="2755006">
                  <a:extLst>
                    <a:ext uri="{9D8B030D-6E8A-4147-A177-3AD203B41FA5}">
                      <a16:colId xmlns:a16="http://schemas.microsoft.com/office/drawing/2014/main" val="1358853262"/>
                    </a:ext>
                  </a:extLst>
                </a:gridCol>
                <a:gridCol w="2755006">
                  <a:extLst>
                    <a:ext uri="{9D8B030D-6E8A-4147-A177-3AD203B41FA5}">
                      <a16:colId xmlns:a16="http://schemas.microsoft.com/office/drawing/2014/main" val="2396738550"/>
                    </a:ext>
                  </a:extLst>
                </a:gridCol>
                <a:gridCol w="2755006">
                  <a:extLst>
                    <a:ext uri="{9D8B030D-6E8A-4147-A177-3AD203B41FA5}">
                      <a16:colId xmlns:a16="http://schemas.microsoft.com/office/drawing/2014/main" val="2357044149"/>
                    </a:ext>
                  </a:extLst>
                </a:gridCol>
              </a:tblGrid>
              <a:tr h="10092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Cane Purchase (</a:t>
                      </a:r>
                      <a:r>
                        <a:rPr lang="en-US" sz="2400" dirty="0" err="1"/>
                        <a:t>Qtls</a:t>
                      </a:r>
                      <a:r>
                        <a:rPr lang="en-US" sz="2400" dirty="0"/>
                        <a:t>.)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Crushing (</a:t>
                      </a:r>
                      <a:r>
                        <a:rPr lang="en-US" sz="2400" dirty="0" err="1"/>
                        <a:t>Qtls</a:t>
                      </a:r>
                      <a:r>
                        <a:rPr lang="en-US" sz="2400" dirty="0"/>
                        <a:t>.)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Remark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00812"/>
                  </a:ext>
                </a:extLst>
              </a:tr>
              <a:tr h="9812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24-10-2025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2200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Not Running</a:t>
                      </a:r>
                      <a:endParaRPr lang="en-IN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024981"/>
                  </a:ext>
                </a:extLst>
              </a:tr>
              <a:tr h="9812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25-10-2025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20911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23111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01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18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540D3D-5C2C-65F8-4638-3235CDA19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9B1F4-3002-17C3-A11E-C159CCF0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E752E1A-3D50-044E-7C43-EEAF2FF42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47E439-EF4F-1223-85E4-6700A562121B}"/>
              </a:ext>
            </a:extLst>
          </p:cNvPr>
          <p:cNvGraphicFramePr>
            <a:graphicFrameLocks noGrp="1"/>
          </p:cNvGraphicFramePr>
          <p:nvPr/>
        </p:nvGraphicFramePr>
        <p:xfrm>
          <a:off x="491319" y="982637"/>
          <a:ext cx="11502690" cy="551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517">
                  <a:extLst>
                    <a:ext uri="{9D8B030D-6E8A-4147-A177-3AD203B41FA5}">
                      <a16:colId xmlns:a16="http://schemas.microsoft.com/office/drawing/2014/main" val="3104646021"/>
                    </a:ext>
                  </a:extLst>
                </a:gridCol>
                <a:gridCol w="1194215">
                  <a:extLst>
                    <a:ext uri="{9D8B030D-6E8A-4147-A177-3AD203B41FA5}">
                      <a16:colId xmlns:a16="http://schemas.microsoft.com/office/drawing/2014/main" val="232389050"/>
                    </a:ext>
                  </a:extLst>
                </a:gridCol>
                <a:gridCol w="2374710">
                  <a:extLst>
                    <a:ext uri="{9D8B030D-6E8A-4147-A177-3AD203B41FA5}">
                      <a16:colId xmlns:a16="http://schemas.microsoft.com/office/drawing/2014/main" val="3125361996"/>
                    </a:ext>
                  </a:extLst>
                </a:gridCol>
                <a:gridCol w="1091369">
                  <a:extLst>
                    <a:ext uri="{9D8B030D-6E8A-4147-A177-3AD203B41FA5}">
                      <a16:colId xmlns:a16="http://schemas.microsoft.com/office/drawing/2014/main" val="1583890040"/>
                    </a:ext>
                  </a:extLst>
                </a:gridCol>
                <a:gridCol w="1098116">
                  <a:extLst>
                    <a:ext uri="{9D8B030D-6E8A-4147-A177-3AD203B41FA5}">
                      <a16:colId xmlns:a16="http://schemas.microsoft.com/office/drawing/2014/main" val="2461233241"/>
                    </a:ext>
                  </a:extLst>
                </a:gridCol>
                <a:gridCol w="964198">
                  <a:extLst>
                    <a:ext uri="{9D8B030D-6E8A-4147-A177-3AD203B41FA5}">
                      <a16:colId xmlns:a16="http://schemas.microsoft.com/office/drawing/2014/main" val="1026411067"/>
                    </a:ext>
                  </a:extLst>
                </a:gridCol>
                <a:gridCol w="1138290">
                  <a:extLst>
                    <a:ext uri="{9D8B030D-6E8A-4147-A177-3AD203B41FA5}">
                      <a16:colId xmlns:a16="http://schemas.microsoft.com/office/drawing/2014/main" val="1764891292"/>
                    </a:ext>
                  </a:extLst>
                </a:gridCol>
                <a:gridCol w="784994">
                  <a:extLst>
                    <a:ext uri="{9D8B030D-6E8A-4147-A177-3AD203B41FA5}">
                      <a16:colId xmlns:a16="http://schemas.microsoft.com/office/drawing/2014/main" val="3822741641"/>
                    </a:ext>
                  </a:extLst>
                </a:gridCol>
                <a:gridCol w="1156795">
                  <a:extLst>
                    <a:ext uri="{9D8B030D-6E8A-4147-A177-3AD203B41FA5}">
                      <a16:colId xmlns:a16="http://schemas.microsoft.com/office/drawing/2014/main" val="2826955917"/>
                    </a:ext>
                  </a:extLst>
                </a:gridCol>
                <a:gridCol w="1256486">
                  <a:extLst>
                    <a:ext uri="{9D8B030D-6E8A-4147-A177-3AD203B41FA5}">
                      <a16:colId xmlns:a16="http://schemas.microsoft.com/office/drawing/2014/main" val="4294014279"/>
                    </a:ext>
                  </a:extLst>
                </a:gridCol>
              </a:tblGrid>
              <a:tr h="60995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 Name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of Project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b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74782"/>
                  </a:ext>
                </a:extLst>
              </a:tr>
              <a:tr h="4645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No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Vendor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Delivery 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16558"/>
                  </a:ext>
                </a:extLst>
              </a:tr>
              <a:tr h="12583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 Vertical Crystallizer coil in Raw and refinery House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Worn-out coil Replacement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Material PO -250343</a:t>
                      </a:r>
                      <a:b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Service Order -255256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22.05.2025</a:t>
                      </a:r>
                      <a:b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28.06.2028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Medha Industrial Corporation 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Tharayil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Engg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15.06.2025</a:t>
                      </a:r>
                      <a:b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30.07.2025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Coil Repayment work  completed &amp; welding U/P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875 Received on 19.09.25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83686"/>
                  </a:ext>
                </a:extLst>
              </a:tr>
              <a:tr h="12583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R-1 and R-2 Molasses pump delivery pipeline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Worn out Pipeline replacement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250761 / 250555/250554 / 250654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11.07.25/20.06.25/20.06.25/20.06.25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Shah Exp/Mars/ Darbari Lal /Steel 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20.08.25/10.07.25/20.07.25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Pipeline received on  05.09.2025, 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Work Completed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720587"/>
                  </a:ext>
                </a:extLst>
              </a:tr>
              <a:tr h="7230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A-1 Massecuite Pump with Zero leak PSP Pump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Both pump casing is worn-out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02.07.2025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PSP Pump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20.08.2025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 on 18.09 . One fitted, 2</a:t>
                      </a:r>
                      <a:r>
                        <a:rPr lang="en-IN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nd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U/P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Fitting Completed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73070"/>
                  </a:ext>
                </a:extLst>
              </a:tr>
              <a:tr h="119598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Slate type sugar bag stacker with Belt Type stacker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Sugar bags get stuck between slates, causing this the bags torn off.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PO Done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301893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340E43D-350F-D134-6348-1B9C39B6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Boiling House-Capex Status 25-26</a:t>
            </a:r>
          </a:p>
        </p:txBody>
      </p:sp>
    </p:spTree>
    <p:extLst>
      <p:ext uri="{BB962C8B-B14F-4D97-AF65-F5344CB8AC3E}">
        <p14:creationId xmlns:p14="http://schemas.microsoft.com/office/powerpoint/2010/main" val="132511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3D7B566-546F-3421-82B9-64923EF0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98D56-9683-71E5-3CA7-B319C91E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8F47C9C-ADC0-906E-B086-7C0E7F6B1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42F966-ABBC-7FF8-F8D0-B3345EB395B4}"/>
              </a:ext>
            </a:extLst>
          </p:cNvPr>
          <p:cNvGraphicFramePr>
            <a:graphicFrameLocks noGrp="1"/>
          </p:cNvGraphicFramePr>
          <p:nvPr/>
        </p:nvGraphicFramePr>
        <p:xfrm>
          <a:off x="491319" y="982637"/>
          <a:ext cx="11502690" cy="5711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517">
                  <a:extLst>
                    <a:ext uri="{9D8B030D-6E8A-4147-A177-3AD203B41FA5}">
                      <a16:colId xmlns:a16="http://schemas.microsoft.com/office/drawing/2014/main" val="3104646021"/>
                    </a:ext>
                  </a:extLst>
                </a:gridCol>
                <a:gridCol w="1194215">
                  <a:extLst>
                    <a:ext uri="{9D8B030D-6E8A-4147-A177-3AD203B41FA5}">
                      <a16:colId xmlns:a16="http://schemas.microsoft.com/office/drawing/2014/main" val="232389050"/>
                    </a:ext>
                  </a:extLst>
                </a:gridCol>
                <a:gridCol w="2374710">
                  <a:extLst>
                    <a:ext uri="{9D8B030D-6E8A-4147-A177-3AD203B41FA5}">
                      <a16:colId xmlns:a16="http://schemas.microsoft.com/office/drawing/2014/main" val="3125361996"/>
                    </a:ext>
                  </a:extLst>
                </a:gridCol>
                <a:gridCol w="1091369">
                  <a:extLst>
                    <a:ext uri="{9D8B030D-6E8A-4147-A177-3AD203B41FA5}">
                      <a16:colId xmlns:a16="http://schemas.microsoft.com/office/drawing/2014/main" val="1583890040"/>
                    </a:ext>
                  </a:extLst>
                </a:gridCol>
                <a:gridCol w="1098116">
                  <a:extLst>
                    <a:ext uri="{9D8B030D-6E8A-4147-A177-3AD203B41FA5}">
                      <a16:colId xmlns:a16="http://schemas.microsoft.com/office/drawing/2014/main" val="2461233241"/>
                    </a:ext>
                  </a:extLst>
                </a:gridCol>
                <a:gridCol w="964198">
                  <a:extLst>
                    <a:ext uri="{9D8B030D-6E8A-4147-A177-3AD203B41FA5}">
                      <a16:colId xmlns:a16="http://schemas.microsoft.com/office/drawing/2014/main" val="1026411067"/>
                    </a:ext>
                  </a:extLst>
                </a:gridCol>
                <a:gridCol w="1138290">
                  <a:extLst>
                    <a:ext uri="{9D8B030D-6E8A-4147-A177-3AD203B41FA5}">
                      <a16:colId xmlns:a16="http://schemas.microsoft.com/office/drawing/2014/main" val="1764891292"/>
                    </a:ext>
                  </a:extLst>
                </a:gridCol>
                <a:gridCol w="784994">
                  <a:extLst>
                    <a:ext uri="{9D8B030D-6E8A-4147-A177-3AD203B41FA5}">
                      <a16:colId xmlns:a16="http://schemas.microsoft.com/office/drawing/2014/main" val="3822741641"/>
                    </a:ext>
                  </a:extLst>
                </a:gridCol>
                <a:gridCol w="1156795">
                  <a:extLst>
                    <a:ext uri="{9D8B030D-6E8A-4147-A177-3AD203B41FA5}">
                      <a16:colId xmlns:a16="http://schemas.microsoft.com/office/drawing/2014/main" val="2826955917"/>
                    </a:ext>
                  </a:extLst>
                </a:gridCol>
                <a:gridCol w="1256486">
                  <a:extLst>
                    <a:ext uri="{9D8B030D-6E8A-4147-A177-3AD203B41FA5}">
                      <a16:colId xmlns:a16="http://schemas.microsoft.com/office/drawing/2014/main" val="4294014279"/>
                    </a:ext>
                  </a:extLst>
                </a:gridCol>
              </a:tblGrid>
              <a:tr h="60995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 Name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of Project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b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74782"/>
                  </a:ext>
                </a:extLst>
              </a:tr>
              <a:tr h="4645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Electricals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No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Vendor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Delivery 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16558"/>
                  </a:ext>
                </a:extLst>
              </a:tr>
              <a:tr h="12583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New 3.0 MW TG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Old Existing Generator protection relay to be replaced with new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micom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P343 relay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3 MW Load sharing- 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Installation done, commissioning also done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83686"/>
                  </a:ext>
                </a:extLst>
              </a:tr>
              <a:tr h="12583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New 3.0 MW TG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New 3.0 MW Incomer panel complete with (4000 ampx2) ACB Make- L&amp;T to be replaced with new panel including retrofitting in existing PCC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18.90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720587"/>
                  </a:ext>
                </a:extLst>
              </a:tr>
              <a:tr h="7230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Power House PCC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Two No existing  outgoing  breaker -1250 amp &amp; 1000 amp need to be replaced &amp; retrofitting with 1600-amp new breaker for  70 Ton boiler in Powerhouse  PCC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Rhythm Automation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Work Completed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73070"/>
                  </a:ext>
                </a:extLst>
              </a:tr>
              <a:tr h="119598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nn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Cane Unloader No-1 ,4 &amp;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Cane Unloader No-1 ,4 &amp;5 cabling to be done thru cable trolly with channel  in place of sling rope wire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7.70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SHYAM ENGG.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Work completed with Trial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301893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AEA291C-4503-1B02-A027-FC5ED036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Electrical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-Capex Status 25-26</a:t>
            </a:r>
          </a:p>
        </p:txBody>
      </p:sp>
    </p:spTree>
    <p:extLst>
      <p:ext uri="{BB962C8B-B14F-4D97-AF65-F5344CB8AC3E}">
        <p14:creationId xmlns:p14="http://schemas.microsoft.com/office/powerpoint/2010/main" val="1400196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B08A77-5EA5-36AE-4FC0-003BCC732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52F23-8895-ECE5-E0F6-8C8E9205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409D9D-1636-79F2-7AAC-47DF8882F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B8D2DB1-F417-18A5-6595-A97B2657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r>
              <a:rPr lang="en-US" sz="2000" dirty="0"/>
              <a:t>Electrical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-Capex Status 25-26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0402E2-3A22-0CB3-9B04-DBE7F7571E4E}"/>
              </a:ext>
            </a:extLst>
          </p:cNvPr>
          <p:cNvGraphicFramePr>
            <a:graphicFrameLocks noGrp="1"/>
          </p:cNvGraphicFramePr>
          <p:nvPr/>
        </p:nvGraphicFramePr>
        <p:xfrm>
          <a:off x="586853" y="982640"/>
          <a:ext cx="11407155" cy="5534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9833">
                  <a:extLst>
                    <a:ext uri="{9D8B030D-6E8A-4147-A177-3AD203B41FA5}">
                      <a16:colId xmlns:a16="http://schemas.microsoft.com/office/drawing/2014/main" val="3104646021"/>
                    </a:ext>
                  </a:extLst>
                </a:gridCol>
                <a:gridCol w="1184297">
                  <a:extLst>
                    <a:ext uri="{9D8B030D-6E8A-4147-A177-3AD203B41FA5}">
                      <a16:colId xmlns:a16="http://schemas.microsoft.com/office/drawing/2014/main" val="232389050"/>
                    </a:ext>
                  </a:extLst>
                </a:gridCol>
                <a:gridCol w="3370068">
                  <a:extLst>
                    <a:ext uri="{9D8B030D-6E8A-4147-A177-3AD203B41FA5}">
                      <a16:colId xmlns:a16="http://schemas.microsoft.com/office/drawing/2014/main" val="3125361996"/>
                    </a:ext>
                  </a:extLst>
                </a:gridCol>
                <a:gridCol w="717324">
                  <a:extLst>
                    <a:ext uri="{9D8B030D-6E8A-4147-A177-3AD203B41FA5}">
                      <a16:colId xmlns:a16="http://schemas.microsoft.com/office/drawing/2014/main" val="1583890040"/>
                    </a:ext>
                  </a:extLst>
                </a:gridCol>
                <a:gridCol w="636117">
                  <a:extLst>
                    <a:ext uri="{9D8B030D-6E8A-4147-A177-3AD203B41FA5}">
                      <a16:colId xmlns:a16="http://schemas.microsoft.com/office/drawing/2014/main" val="2461233241"/>
                    </a:ext>
                  </a:extLst>
                </a:gridCol>
                <a:gridCol w="974478">
                  <a:extLst>
                    <a:ext uri="{9D8B030D-6E8A-4147-A177-3AD203B41FA5}">
                      <a16:colId xmlns:a16="http://schemas.microsoft.com/office/drawing/2014/main" val="1026411067"/>
                    </a:ext>
                  </a:extLst>
                </a:gridCol>
                <a:gridCol w="913327">
                  <a:extLst>
                    <a:ext uri="{9D8B030D-6E8A-4147-A177-3AD203B41FA5}">
                      <a16:colId xmlns:a16="http://schemas.microsoft.com/office/drawing/2014/main" val="1764891292"/>
                    </a:ext>
                  </a:extLst>
                </a:gridCol>
                <a:gridCol w="927353">
                  <a:extLst>
                    <a:ext uri="{9D8B030D-6E8A-4147-A177-3AD203B41FA5}">
                      <a16:colId xmlns:a16="http://schemas.microsoft.com/office/drawing/2014/main" val="3822741641"/>
                    </a:ext>
                  </a:extLst>
                </a:gridCol>
                <a:gridCol w="998308">
                  <a:extLst>
                    <a:ext uri="{9D8B030D-6E8A-4147-A177-3AD203B41FA5}">
                      <a16:colId xmlns:a16="http://schemas.microsoft.com/office/drawing/2014/main" val="2826955917"/>
                    </a:ext>
                  </a:extLst>
                </a:gridCol>
                <a:gridCol w="1246050">
                  <a:extLst>
                    <a:ext uri="{9D8B030D-6E8A-4147-A177-3AD203B41FA5}">
                      <a16:colId xmlns:a16="http://schemas.microsoft.com/office/drawing/2014/main" val="4294014279"/>
                    </a:ext>
                  </a:extLst>
                </a:gridCol>
              </a:tblGrid>
              <a:tr h="53368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 Name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of Project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b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74782"/>
                  </a:ext>
                </a:extLst>
              </a:tr>
              <a:tr h="42904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No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Vendor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Delivery 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16558"/>
                  </a:ext>
                </a:extLst>
              </a:tr>
              <a:tr h="110100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Main Cane Carrier  drive VFD ( 110 KW)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Main cane carrier VFD need to be replaced with new ACS 580 due to Old drive ACS850-04-387A-5+J400 has been obsoleted by ABB and few spares not avail in market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ALPHA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Work completed with Trial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83686"/>
                  </a:ext>
                </a:extLst>
              </a:tr>
              <a:tr h="110100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Feeder Drum  drive VFD ( 75 KW)</a:t>
                      </a:r>
                      <a:b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Feeder Drum VFD need to be replaced with new ACS 580 due to Old drive ACS850-04-225A-5+J400 has been obsoleted by ABB and few spares not avail in market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ALPHA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Work completed with Trial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720587"/>
                  </a:ext>
                </a:extLst>
              </a:tr>
              <a:tr h="85548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Shredder Belt conveyor drive VFD ( 37 KW)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Shredder Belt need to be replaced with new ACS 580 due to Old drive ACS850-04-144A-5+J400 has been obsoleted by ABB and few spares not avail in market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ALPHA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Work completed with Trial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73070"/>
                  </a:ext>
                </a:extLst>
              </a:tr>
              <a:tr h="149001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Existing Batch Machine ( DS House)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Renovation of Existing Batch M/C VFD panel room of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DS house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with ACP &amp;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puf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panels &amp; roofing with strong structure sheet &amp; False ceiling requirement &amp; strengthening for AC cooling. 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(Size -29L x 13W x 15H feet  for main roof &amp; 10.5H feet for false ceiling)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Work Under Progress. Cabin work done- only false ceiling to be done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301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041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440100-D1BE-F114-514E-2CD8F6D0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ED7E6-4DBA-5DB2-67CC-6482442B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484D6BF-6DF7-2B2C-66A6-817733CF3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2A577F-E968-EEEC-2851-753E9D1F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r>
              <a:rPr lang="en-US" sz="2000" dirty="0"/>
              <a:t>Electrical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-Capex Status 25-26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5CCA6D-576E-AAD6-9399-BCDD8C9CC2F8}"/>
              </a:ext>
            </a:extLst>
          </p:cNvPr>
          <p:cNvGraphicFramePr>
            <a:graphicFrameLocks noGrp="1"/>
          </p:cNvGraphicFramePr>
          <p:nvPr/>
        </p:nvGraphicFramePr>
        <p:xfrm>
          <a:off x="491319" y="982637"/>
          <a:ext cx="11502690" cy="54411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517">
                  <a:extLst>
                    <a:ext uri="{9D8B030D-6E8A-4147-A177-3AD203B41FA5}">
                      <a16:colId xmlns:a16="http://schemas.microsoft.com/office/drawing/2014/main" val="3104646021"/>
                    </a:ext>
                  </a:extLst>
                </a:gridCol>
                <a:gridCol w="1194215">
                  <a:extLst>
                    <a:ext uri="{9D8B030D-6E8A-4147-A177-3AD203B41FA5}">
                      <a16:colId xmlns:a16="http://schemas.microsoft.com/office/drawing/2014/main" val="232389050"/>
                    </a:ext>
                  </a:extLst>
                </a:gridCol>
                <a:gridCol w="3835021">
                  <a:extLst>
                    <a:ext uri="{9D8B030D-6E8A-4147-A177-3AD203B41FA5}">
                      <a16:colId xmlns:a16="http://schemas.microsoft.com/office/drawing/2014/main" val="3125361996"/>
                    </a:ext>
                  </a:extLst>
                </a:gridCol>
                <a:gridCol w="859809">
                  <a:extLst>
                    <a:ext uri="{9D8B030D-6E8A-4147-A177-3AD203B41FA5}">
                      <a16:colId xmlns:a16="http://schemas.microsoft.com/office/drawing/2014/main" val="1583890040"/>
                    </a:ext>
                  </a:extLst>
                </a:gridCol>
                <a:gridCol w="709683">
                  <a:extLst>
                    <a:ext uri="{9D8B030D-6E8A-4147-A177-3AD203B41FA5}">
                      <a16:colId xmlns:a16="http://schemas.microsoft.com/office/drawing/2014/main" val="2461233241"/>
                    </a:ext>
                  </a:extLst>
                </a:gridCol>
                <a:gridCol w="723332">
                  <a:extLst>
                    <a:ext uri="{9D8B030D-6E8A-4147-A177-3AD203B41FA5}">
                      <a16:colId xmlns:a16="http://schemas.microsoft.com/office/drawing/2014/main" val="1026411067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val="1764891292"/>
                    </a:ext>
                  </a:extLst>
                </a:gridCol>
                <a:gridCol w="682388">
                  <a:extLst>
                    <a:ext uri="{9D8B030D-6E8A-4147-A177-3AD203B41FA5}">
                      <a16:colId xmlns:a16="http://schemas.microsoft.com/office/drawing/2014/main" val="3822741641"/>
                    </a:ext>
                  </a:extLst>
                </a:gridCol>
                <a:gridCol w="559558">
                  <a:extLst>
                    <a:ext uri="{9D8B030D-6E8A-4147-A177-3AD203B41FA5}">
                      <a16:colId xmlns:a16="http://schemas.microsoft.com/office/drawing/2014/main" val="2826955917"/>
                    </a:ext>
                  </a:extLst>
                </a:gridCol>
                <a:gridCol w="1444290">
                  <a:extLst>
                    <a:ext uri="{9D8B030D-6E8A-4147-A177-3AD203B41FA5}">
                      <a16:colId xmlns:a16="http://schemas.microsoft.com/office/drawing/2014/main" val="4294014279"/>
                    </a:ext>
                  </a:extLst>
                </a:gridCol>
              </a:tblGrid>
              <a:tr h="34861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 Name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of Project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b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74782"/>
                  </a:ext>
                </a:extLst>
              </a:tr>
              <a:tr h="40576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No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Vendor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Delivery 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16558"/>
                  </a:ext>
                </a:extLst>
              </a:tr>
              <a:tr h="8090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 S House Breaker (MCC-1)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1600 Amp ABB breaker with cradle to be replaced with new due to old breaker heated of Injection MCC-1 &amp; FFE MCC in DS House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10.07.25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Riythm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Automation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20.09.25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Work Completed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83686"/>
                  </a:ext>
                </a:extLst>
              </a:tr>
              <a:tr h="180923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 S House Breaker Panel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Three No breaker panel of 1600 amp requirement at MCC-1 GD floor due to open type two No breaker are used for making power arrangement to Injection MCC-3 &amp; Distillery LT power during off season &amp; Now we need to connect these from Transformer bus duct thru 10 No cables of 25 meter for load adjustment of one ton &amp; 1750 KG batch M/C on transformer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10.07.25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Riythm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Automation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20.09.25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Work Completed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18601"/>
                  </a:ext>
                </a:extLst>
              </a:tr>
              <a:tr h="100909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1750 Batch M/C VFD panel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New VFD panel ACS 880 or latest requirement for 1750 KG batch type Machine of raw house to replace the old ACS 800 VFD panel due to obsoleted in market.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22.70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Work Completed 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720587"/>
                  </a:ext>
                </a:extLst>
              </a:tr>
              <a:tr h="100909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1750 Batch M/C VFD panel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New VFD panel ACS 880 or latest requirement for 1750 KG batch type Machine of refinery house to replace the old ACS 800 VFD panel due to obsoleted in market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22.70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Work Completed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73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637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1B1D09-63A5-0582-1CE5-1BB2ABEC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FB88C-E390-8597-8794-5B21C2F4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4C63AAB-D2F2-C142-8646-4E1CE9022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132C2B-8912-FB1C-D0C5-8E3F1AA5A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r>
              <a:rPr lang="en-US" sz="2000" dirty="0"/>
              <a:t>Electrical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-Capex Status 25-26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6B0BB2-F1D2-5440-2A3C-B804F028085E}"/>
              </a:ext>
            </a:extLst>
          </p:cNvPr>
          <p:cNvGraphicFramePr>
            <a:graphicFrameLocks noGrp="1"/>
          </p:cNvGraphicFramePr>
          <p:nvPr/>
        </p:nvGraphicFramePr>
        <p:xfrm>
          <a:off x="491319" y="982637"/>
          <a:ext cx="11502690" cy="533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517">
                  <a:extLst>
                    <a:ext uri="{9D8B030D-6E8A-4147-A177-3AD203B41FA5}">
                      <a16:colId xmlns:a16="http://schemas.microsoft.com/office/drawing/2014/main" val="3104646021"/>
                    </a:ext>
                  </a:extLst>
                </a:gridCol>
                <a:gridCol w="1194215">
                  <a:extLst>
                    <a:ext uri="{9D8B030D-6E8A-4147-A177-3AD203B41FA5}">
                      <a16:colId xmlns:a16="http://schemas.microsoft.com/office/drawing/2014/main" val="232389050"/>
                    </a:ext>
                  </a:extLst>
                </a:gridCol>
                <a:gridCol w="2374710">
                  <a:extLst>
                    <a:ext uri="{9D8B030D-6E8A-4147-A177-3AD203B41FA5}">
                      <a16:colId xmlns:a16="http://schemas.microsoft.com/office/drawing/2014/main" val="3125361996"/>
                    </a:ext>
                  </a:extLst>
                </a:gridCol>
                <a:gridCol w="1091369">
                  <a:extLst>
                    <a:ext uri="{9D8B030D-6E8A-4147-A177-3AD203B41FA5}">
                      <a16:colId xmlns:a16="http://schemas.microsoft.com/office/drawing/2014/main" val="1583890040"/>
                    </a:ext>
                  </a:extLst>
                </a:gridCol>
                <a:gridCol w="1098116">
                  <a:extLst>
                    <a:ext uri="{9D8B030D-6E8A-4147-A177-3AD203B41FA5}">
                      <a16:colId xmlns:a16="http://schemas.microsoft.com/office/drawing/2014/main" val="2461233241"/>
                    </a:ext>
                  </a:extLst>
                </a:gridCol>
                <a:gridCol w="964198">
                  <a:extLst>
                    <a:ext uri="{9D8B030D-6E8A-4147-A177-3AD203B41FA5}">
                      <a16:colId xmlns:a16="http://schemas.microsoft.com/office/drawing/2014/main" val="1026411067"/>
                    </a:ext>
                  </a:extLst>
                </a:gridCol>
                <a:gridCol w="1138290">
                  <a:extLst>
                    <a:ext uri="{9D8B030D-6E8A-4147-A177-3AD203B41FA5}">
                      <a16:colId xmlns:a16="http://schemas.microsoft.com/office/drawing/2014/main" val="1764891292"/>
                    </a:ext>
                  </a:extLst>
                </a:gridCol>
                <a:gridCol w="946143">
                  <a:extLst>
                    <a:ext uri="{9D8B030D-6E8A-4147-A177-3AD203B41FA5}">
                      <a16:colId xmlns:a16="http://schemas.microsoft.com/office/drawing/2014/main" val="3822741641"/>
                    </a:ext>
                  </a:extLst>
                </a:gridCol>
                <a:gridCol w="995646">
                  <a:extLst>
                    <a:ext uri="{9D8B030D-6E8A-4147-A177-3AD203B41FA5}">
                      <a16:colId xmlns:a16="http://schemas.microsoft.com/office/drawing/2014/main" val="2826955917"/>
                    </a:ext>
                  </a:extLst>
                </a:gridCol>
                <a:gridCol w="1256486">
                  <a:extLst>
                    <a:ext uri="{9D8B030D-6E8A-4147-A177-3AD203B41FA5}">
                      <a16:colId xmlns:a16="http://schemas.microsoft.com/office/drawing/2014/main" val="4294014279"/>
                    </a:ext>
                  </a:extLst>
                </a:gridCol>
              </a:tblGrid>
              <a:tr h="5922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 Name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of Project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b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74782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No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Vendor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Delivery 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16558"/>
                  </a:ext>
                </a:extLst>
              </a:tr>
              <a:tr h="12217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Syrup Extraction Pump VFD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New VFD requirement for existing  Syrup extraction PP 1 &amp;2 due to old existing VFD ACS 550-01-059A-04 obsoleted.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Rhythm Automation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20/07/2025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Work completed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83686"/>
                  </a:ext>
                </a:extLst>
              </a:tr>
              <a:tr h="12217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ETP MCC panel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Existing not have any MCC panel and starters are kept at different location which is not in proper electrical manner &amp;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Hold for This Year, will be done with ETP Upgradation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720587"/>
                  </a:ext>
                </a:extLst>
              </a:tr>
              <a:tr h="70200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MCC 1 VFD Panel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Existing split AC are 10-year-old &amp; not working properly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10.07.25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JMD ENTERPRISES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30.07.25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Work Completed </a:t>
                      </a:r>
                      <a:endParaRPr lang="en-IN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73070"/>
                  </a:ext>
                </a:extLst>
              </a:tr>
              <a:tr h="11611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Powerhouse PCC Cooling System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To prevent bagasse dust inside the PCC &amp; overcome to temp rising problems during Feb to April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Will be done based on requirement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Hold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301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566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0A8972-0543-715D-CC6C-A9E08A74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6D30A4-6749-9FEA-8CBE-B15A17FC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8FB2356-D096-12ED-9C99-178BD9611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A8F54C-1BDF-4269-98E2-98325839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r>
              <a:rPr lang="en-US" sz="2000" dirty="0"/>
              <a:t>Instrument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-Capex Status 25-26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4B14E6-D56D-AB7F-0096-4C48AE34FE3D}"/>
              </a:ext>
            </a:extLst>
          </p:cNvPr>
          <p:cNvGraphicFramePr>
            <a:graphicFrameLocks noGrp="1"/>
          </p:cNvGraphicFramePr>
          <p:nvPr/>
        </p:nvGraphicFramePr>
        <p:xfrm>
          <a:off x="474786" y="982639"/>
          <a:ext cx="11519222" cy="5635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155">
                  <a:extLst>
                    <a:ext uri="{9D8B030D-6E8A-4147-A177-3AD203B41FA5}">
                      <a16:colId xmlns:a16="http://schemas.microsoft.com/office/drawing/2014/main" val="3104646021"/>
                    </a:ext>
                  </a:extLst>
                </a:gridCol>
                <a:gridCol w="1195931">
                  <a:extLst>
                    <a:ext uri="{9D8B030D-6E8A-4147-A177-3AD203B41FA5}">
                      <a16:colId xmlns:a16="http://schemas.microsoft.com/office/drawing/2014/main" val="232389050"/>
                    </a:ext>
                  </a:extLst>
                </a:gridCol>
                <a:gridCol w="2378123">
                  <a:extLst>
                    <a:ext uri="{9D8B030D-6E8A-4147-A177-3AD203B41FA5}">
                      <a16:colId xmlns:a16="http://schemas.microsoft.com/office/drawing/2014/main" val="3125361996"/>
                    </a:ext>
                  </a:extLst>
                </a:gridCol>
                <a:gridCol w="1092938">
                  <a:extLst>
                    <a:ext uri="{9D8B030D-6E8A-4147-A177-3AD203B41FA5}">
                      <a16:colId xmlns:a16="http://schemas.microsoft.com/office/drawing/2014/main" val="1583890040"/>
                    </a:ext>
                  </a:extLst>
                </a:gridCol>
                <a:gridCol w="1099694">
                  <a:extLst>
                    <a:ext uri="{9D8B030D-6E8A-4147-A177-3AD203B41FA5}">
                      <a16:colId xmlns:a16="http://schemas.microsoft.com/office/drawing/2014/main" val="2461233241"/>
                    </a:ext>
                  </a:extLst>
                </a:gridCol>
                <a:gridCol w="965584">
                  <a:extLst>
                    <a:ext uri="{9D8B030D-6E8A-4147-A177-3AD203B41FA5}">
                      <a16:colId xmlns:a16="http://schemas.microsoft.com/office/drawing/2014/main" val="1026411067"/>
                    </a:ext>
                  </a:extLst>
                </a:gridCol>
                <a:gridCol w="1139926">
                  <a:extLst>
                    <a:ext uri="{9D8B030D-6E8A-4147-A177-3AD203B41FA5}">
                      <a16:colId xmlns:a16="http://schemas.microsoft.com/office/drawing/2014/main" val="1764891292"/>
                    </a:ext>
                  </a:extLst>
                </a:gridCol>
                <a:gridCol w="786122">
                  <a:extLst>
                    <a:ext uri="{9D8B030D-6E8A-4147-A177-3AD203B41FA5}">
                      <a16:colId xmlns:a16="http://schemas.microsoft.com/office/drawing/2014/main" val="3822741641"/>
                    </a:ext>
                  </a:extLst>
                </a:gridCol>
                <a:gridCol w="1158457">
                  <a:extLst>
                    <a:ext uri="{9D8B030D-6E8A-4147-A177-3AD203B41FA5}">
                      <a16:colId xmlns:a16="http://schemas.microsoft.com/office/drawing/2014/main" val="2826955917"/>
                    </a:ext>
                  </a:extLst>
                </a:gridCol>
                <a:gridCol w="1258292">
                  <a:extLst>
                    <a:ext uri="{9D8B030D-6E8A-4147-A177-3AD203B41FA5}">
                      <a16:colId xmlns:a16="http://schemas.microsoft.com/office/drawing/2014/main" val="4294014279"/>
                    </a:ext>
                  </a:extLst>
                </a:gridCol>
              </a:tblGrid>
              <a:tr h="36355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 Name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of Project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b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74782"/>
                  </a:ext>
                </a:extLst>
              </a:tr>
              <a:tr h="42316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D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Instrument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No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Vendor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Delivery 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16558"/>
                  </a:ext>
                </a:extLst>
              </a:tr>
              <a:tr h="7245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ABB PM583 panel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Raw continuous pan ABB PM583 panel builder 600 system upgrade windows 7 to windows 10 or 11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Will be done with complete upgradation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  <a:p>
                      <a:pPr algn="ctr" fontAlgn="ctr">
                        <a:buNone/>
                      </a:pPr>
                      <a:endParaRPr lang="en-IN" sz="11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  <a:p>
                      <a:pPr algn="ctr" fontAlgn="ctr">
                        <a:buNone/>
                      </a:pPr>
                      <a:endParaRPr lang="en-IN" sz="11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83686"/>
                  </a:ext>
                </a:extLst>
              </a:tr>
              <a:tr h="5457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Allen-Bradley RS logix 500  system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Refinery Allen-Bradley RS Logix 500  system upgrade windows 7 to windows 10 or 11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751501"/>
                  </a:ext>
                </a:extLst>
              </a:tr>
              <a:tr h="5457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Upgrade windows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 Upgrade windows 7 to windows 10 or 11  for  SEDL system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706831"/>
                  </a:ext>
                </a:extLst>
              </a:tr>
              <a:tr h="7245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Online Monitoring in DCS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All mill bearing temperature &amp; critical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lub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-oil pressure to be taken in DCS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250923 / 251118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25/7/2025 / 11/8/2025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M/s Pioneer Automation / </a:t>
                      </a:r>
                      <a:r>
                        <a:rPr 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Rotex</a:t>
                      </a: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30/9/2025 / 5/9/2025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pressure- Done, Temp- U/P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80236"/>
                  </a:ext>
                </a:extLst>
              </a:tr>
              <a:tr h="7245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Brix sensor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Raw B &amp; C cont. pan brix sensor absolute by manufacture not available in market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250698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05.07.25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INSTRUMENTS &amp; SYSTEMS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20.08.25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Work Done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96460"/>
                  </a:ext>
                </a:extLst>
              </a:tr>
              <a:tr h="7245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Mass flow meter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Mass flow meter size 6-inch application sugar cane juice flow range 350 TPH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250862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22/07/2025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M/s Pioneer Automation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25/09/2025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Received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Work Done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720587"/>
                  </a:ext>
                </a:extLst>
              </a:tr>
              <a:tr h="36692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LT &amp; Control Valve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 Havey holding tank level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Hold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73070"/>
                  </a:ext>
                </a:extLst>
              </a:tr>
              <a:tr h="36692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Auto Batch Weighing Scale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Auto weighing scale batch Type for Molasses C Havey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Hold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301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449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E0034D-A99A-B75B-96E5-2A0DFB37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CC85D-CA72-B6CF-EAB5-F56254EE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368CE31-CC90-6E58-382F-B3032E604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6E16C69-CEF9-435F-ED89-F43173BA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r>
              <a:rPr lang="en-US" sz="2000" dirty="0"/>
              <a:t>CRITICAL SPARES: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Capex Status 25-26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DAB5F1-E548-F1B9-2419-3FB4E178F950}"/>
              </a:ext>
            </a:extLst>
          </p:cNvPr>
          <p:cNvGraphicFramePr>
            <a:graphicFrameLocks noGrp="1"/>
          </p:cNvGraphicFramePr>
          <p:nvPr/>
        </p:nvGraphicFramePr>
        <p:xfrm>
          <a:off x="344655" y="994018"/>
          <a:ext cx="11586790" cy="5498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517">
                  <a:extLst>
                    <a:ext uri="{9D8B030D-6E8A-4147-A177-3AD203B41FA5}">
                      <a16:colId xmlns:a16="http://schemas.microsoft.com/office/drawing/2014/main" val="3104646021"/>
                    </a:ext>
                  </a:extLst>
                </a:gridCol>
                <a:gridCol w="849719">
                  <a:extLst>
                    <a:ext uri="{9D8B030D-6E8A-4147-A177-3AD203B41FA5}">
                      <a16:colId xmlns:a16="http://schemas.microsoft.com/office/drawing/2014/main" val="232389050"/>
                    </a:ext>
                  </a:extLst>
                </a:gridCol>
                <a:gridCol w="2831690">
                  <a:extLst>
                    <a:ext uri="{9D8B030D-6E8A-4147-A177-3AD203B41FA5}">
                      <a16:colId xmlns:a16="http://schemas.microsoft.com/office/drawing/2014/main" val="3125361996"/>
                    </a:ext>
                  </a:extLst>
                </a:gridCol>
                <a:gridCol w="575187">
                  <a:extLst>
                    <a:ext uri="{9D8B030D-6E8A-4147-A177-3AD203B41FA5}">
                      <a16:colId xmlns:a16="http://schemas.microsoft.com/office/drawing/2014/main" val="1583890040"/>
                    </a:ext>
                  </a:extLst>
                </a:gridCol>
                <a:gridCol w="1501814">
                  <a:extLst>
                    <a:ext uri="{9D8B030D-6E8A-4147-A177-3AD203B41FA5}">
                      <a16:colId xmlns:a16="http://schemas.microsoft.com/office/drawing/2014/main" val="2461233241"/>
                    </a:ext>
                  </a:extLst>
                </a:gridCol>
                <a:gridCol w="1005412">
                  <a:extLst>
                    <a:ext uri="{9D8B030D-6E8A-4147-A177-3AD203B41FA5}">
                      <a16:colId xmlns:a16="http://schemas.microsoft.com/office/drawing/2014/main" val="1026411067"/>
                    </a:ext>
                  </a:extLst>
                </a:gridCol>
                <a:gridCol w="1097076">
                  <a:extLst>
                    <a:ext uri="{9D8B030D-6E8A-4147-A177-3AD203B41FA5}">
                      <a16:colId xmlns:a16="http://schemas.microsoft.com/office/drawing/2014/main" val="1764891292"/>
                    </a:ext>
                  </a:extLst>
                </a:gridCol>
                <a:gridCol w="878388">
                  <a:extLst>
                    <a:ext uri="{9D8B030D-6E8A-4147-A177-3AD203B41FA5}">
                      <a16:colId xmlns:a16="http://schemas.microsoft.com/office/drawing/2014/main" val="3822741641"/>
                    </a:ext>
                  </a:extLst>
                </a:gridCol>
                <a:gridCol w="899652">
                  <a:extLst>
                    <a:ext uri="{9D8B030D-6E8A-4147-A177-3AD203B41FA5}">
                      <a16:colId xmlns:a16="http://schemas.microsoft.com/office/drawing/2014/main" val="2826955917"/>
                    </a:ext>
                  </a:extLst>
                </a:gridCol>
                <a:gridCol w="1504335">
                  <a:extLst>
                    <a:ext uri="{9D8B030D-6E8A-4147-A177-3AD203B41FA5}">
                      <a16:colId xmlns:a16="http://schemas.microsoft.com/office/drawing/2014/main" val="4294014279"/>
                    </a:ext>
                  </a:extLst>
                </a:gridCol>
              </a:tblGrid>
              <a:tr h="33365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 Name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of Project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b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74782"/>
                  </a:ext>
                </a:extLst>
              </a:tr>
              <a:tr h="38836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Mill 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Vendor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Delivery Date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616558"/>
                  </a:ext>
                </a:extLst>
              </a:tr>
              <a:tr h="58290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Planetary Drive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Procurement of spare Planetary Gear Box for Shredder Elevator &amp; IRC No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250713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08.07.25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FRONTLINE TECHNOCARTS (P) LTD.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10.10.25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12.09.2025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Expected by 12.10.202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83686"/>
                  </a:ext>
                </a:extLst>
              </a:tr>
              <a:tr h="77436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Shafts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Procurement of spare Head &amp; Tail Shaft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Assmly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(with sprockets) for Shredder Elevator &amp; IRC No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250669 Shaft   &amp; </a:t>
                      </a:r>
                      <a:b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250599  Sprocket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03.07.25  &amp; 24.06.2025 Sprocket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Bharat Forge &amp;     </a:t>
                      </a:r>
                      <a:b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M/s Premchand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30.09.25 Shaft &amp; Sprocket 31.08.25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12.09.2025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Shaft received for machining PO -255482/06.09.25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751501"/>
                  </a:ext>
                </a:extLst>
              </a:tr>
              <a:tr h="77436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Shafts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Procurement of spare Head &amp; Tail Shaft Assembly (with sprockets) for IRC 2nd to 4th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11.65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250669 Shaft &amp; </a:t>
                      </a:r>
                      <a:b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250599  Sprocket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03.07.25  &amp; 24.06.2025 Sprocket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Bharat Forge &amp;     </a:t>
                      </a:r>
                      <a:b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M/s Premchand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30.09.25 Shaft &amp; Sprocket 31.08.25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12.09.2025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Shaft received for   machining PO -255482/06.09.25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706831"/>
                  </a:ext>
                </a:extLst>
              </a:tr>
              <a:tr h="39145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Boiling House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endParaRPr lang="en-IN" sz="1400" b="1" i="0" u="none" strike="noStrike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endParaRPr lang="en-IN" sz="1400" b="1" i="0" u="none" strike="noStrike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endParaRPr lang="en-IN" sz="14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80236"/>
                  </a:ext>
                </a:extLst>
              </a:tr>
              <a:tr h="58290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36 ft Clarifier Drive worm and worm wheel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15165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09.07.25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KAVITA ENGINEERING WORKS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15.08.25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Drive received 16.08.2025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96460"/>
                  </a:ext>
                </a:extLst>
              </a:tr>
              <a:tr h="58290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Raw Sugar and Refinery Sugar Pugmill drive gear box- spares for 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 Received 08.10.25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720587"/>
                  </a:ext>
                </a:extLst>
              </a:tr>
              <a:tr h="58290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Raw Sugar </a:t>
                      </a: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Mingler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drive gear box- spares for 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 Received 08.10.25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73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049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6F8CF-B474-00D5-C772-4634A6E63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C540D4-E5DD-E553-CCCB-B5B4A3EA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18163F4-8408-CD8A-3BAF-1D7569128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C55F51-E1C9-8121-6187-FF43F5CF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r>
              <a:rPr lang="en-US" sz="2000" dirty="0"/>
              <a:t>CRITICAL SPARES: Capex Status 25-26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FF3ADE-E42F-1997-34EE-BD72A3633F7C}"/>
              </a:ext>
            </a:extLst>
          </p:cNvPr>
          <p:cNvGraphicFramePr>
            <a:graphicFrameLocks noGrp="1"/>
          </p:cNvGraphicFramePr>
          <p:nvPr/>
        </p:nvGraphicFramePr>
        <p:xfrm>
          <a:off x="491319" y="982639"/>
          <a:ext cx="11502690" cy="55102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517">
                  <a:extLst>
                    <a:ext uri="{9D8B030D-6E8A-4147-A177-3AD203B41FA5}">
                      <a16:colId xmlns:a16="http://schemas.microsoft.com/office/drawing/2014/main" val="3104646021"/>
                    </a:ext>
                  </a:extLst>
                </a:gridCol>
                <a:gridCol w="1289749">
                  <a:extLst>
                    <a:ext uri="{9D8B030D-6E8A-4147-A177-3AD203B41FA5}">
                      <a16:colId xmlns:a16="http://schemas.microsoft.com/office/drawing/2014/main" val="232389050"/>
                    </a:ext>
                  </a:extLst>
                </a:gridCol>
                <a:gridCol w="2115403">
                  <a:extLst>
                    <a:ext uri="{9D8B030D-6E8A-4147-A177-3AD203B41FA5}">
                      <a16:colId xmlns:a16="http://schemas.microsoft.com/office/drawing/2014/main" val="3125361996"/>
                    </a:ext>
                  </a:extLst>
                </a:gridCol>
                <a:gridCol w="996287">
                  <a:extLst>
                    <a:ext uri="{9D8B030D-6E8A-4147-A177-3AD203B41FA5}">
                      <a16:colId xmlns:a16="http://schemas.microsoft.com/office/drawing/2014/main" val="1583890040"/>
                    </a:ext>
                  </a:extLst>
                </a:gridCol>
                <a:gridCol w="955343">
                  <a:extLst>
                    <a:ext uri="{9D8B030D-6E8A-4147-A177-3AD203B41FA5}">
                      <a16:colId xmlns:a16="http://schemas.microsoft.com/office/drawing/2014/main" val="2461233241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1026411067"/>
                    </a:ext>
                  </a:extLst>
                </a:gridCol>
                <a:gridCol w="1269242">
                  <a:extLst>
                    <a:ext uri="{9D8B030D-6E8A-4147-A177-3AD203B41FA5}">
                      <a16:colId xmlns:a16="http://schemas.microsoft.com/office/drawing/2014/main" val="1764891292"/>
                    </a:ext>
                  </a:extLst>
                </a:gridCol>
                <a:gridCol w="996286">
                  <a:extLst>
                    <a:ext uri="{9D8B030D-6E8A-4147-A177-3AD203B41FA5}">
                      <a16:colId xmlns:a16="http://schemas.microsoft.com/office/drawing/2014/main" val="3822741641"/>
                    </a:ext>
                  </a:extLst>
                </a:gridCol>
                <a:gridCol w="682388">
                  <a:extLst>
                    <a:ext uri="{9D8B030D-6E8A-4147-A177-3AD203B41FA5}">
                      <a16:colId xmlns:a16="http://schemas.microsoft.com/office/drawing/2014/main" val="2826955917"/>
                    </a:ext>
                  </a:extLst>
                </a:gridCol>
                <a:gridCol w="1730893">
                  <a:extLst>
                    <a:ext uri="{9D8B030D-6E8A-4147-A177-3AD203B41FA5}">
                      <a16:colId xmlns:a16="http://schemas.microsoft.com/office/drawing/2014/main" val="4294014279"/>
                    </a:ext>
                  </a:extLst>
                </a:gridCol>
              </a:tblGrid>
              <a:tr h="37341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 Name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of Project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b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74782"/>
                  </a:ext>
                </a:extLst>
              </a:tr>
              <a:tr h="43463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Mill 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Vendor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Delivery Date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616558"/>
                  </a:ext>
                </a:extLst>
              </a:tr>
              <a:tr h="51620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Electrical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125547"/>
                  </a:ext>
                </a:extLst>
              </a:tr>
              <a:tr h="86662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Relay Mecom P-343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3.MW TG 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spare material is be indent after installation of Load sharing panel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83686"/>
                  </a:ext>
                </a:extLst>
              </a:tr>
              <a:tr h="76795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Breaker 4000 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Breaker E-Max2 ,4000 A for  old TG incomer  against two no breaker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FF00"/>
                          </a:solidFill>
                          <a:effectLst/>
                          <a:latin typeface="Segoe UI" panose="020B0502040204020203" pitchFamily="34" charset="0"/>
                        </a:rPr>
                        <a:t>PR Done, Comparative done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spare material is  indented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297744"/>
                  </a:ext>
                </a:extLst>
              </a:tr>
              <a:tr h="86662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Breaker 4000 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Spare breaker E-Max ,4000 A for  D S  PCC incomer form  powerhouse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42921"/>
                  </a:ext>
                </a:extLst>
              </a:tr>
              <a:tr h="51620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Motor 37 KW,1470 RPM,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Motor for Cane unloaders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09/07/2025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Ashirwad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09.07.25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309661"/>
                  </a:ext>
                </a:extLst>
              </a:tr>
              <a:tr h="65236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Motor 75 KW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Motor for Feeder Drum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09/07/2025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ALPHA CONTROL INSTRUMENTS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10.09.25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PO Placed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269455"/>
                  </a:ext>
                </a:extLst>
              </a:tr>
              <a:tr h="51620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Motor 55 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Motor for IRC No-1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250801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16.07.25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Ashirwad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25.09.25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64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041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2849D1-C4D9-F836-1247-7D9072B6D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B2055-A3CE-FDA9-53C3-FA6651E2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3028B63-0A1C-B7ED-910F-4F98DAF07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C3A3B00-6AF5-F864-A24E-EBE0673C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43" y="298756"/>
            <a:ext cx="7755355" cy="457200"/>
          </a:xfrm>
        </p:spPr>
        <p:txBody>
          <a:bodyPr>
            <a:noAutofit/>
          </a:bodyPr>
          <a:lstStyle/>
          <a:p>
            <a:r>
              <a:rPr lang="en-US" sz="2000" dirty="0"/>
              <a:t>CRITICAL SPARES: Capex Status 25-26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8E5BA6-F9A2-A0B8-063E-D420D5A2DFE7}"/>
              </a:ext>
            </a:extLst>
          </p:cNvPr>
          <p:cNvGraphicFramePr>
            <a:graphicFrameLocks noGrp="1"/>
          </p:cNvGraphicFramePr>
          <p:nvPr/>
        </p:nvGraphicFramePr>
        <p:xfrm>
          <a:off x="491319" y="982639"/>
          <a:ext cx="11502690" cy="55775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517">
                  <a:extLst>
                    <a:ext uri="{9D8B030D-6E8A-4147-A177-3AD203B41FA5}">
                      <a16:colId xmlns:a16="http://schemas.microsoft.com/office/drawing/2014/main" val="3104646021"/>
                    </a:ext>
                  </a:extLst>
                </a:gridCol>
                <a:gridCol w="1194215">
                  <a:extLst>
                    <a:ext uri="{9D8B030D-6E8A-4147-A177-3AD203B41FA5}">
                      <a16:colId xmlns:a16="http://schemas.microsoft.com/office/drawing/2014/main" val="232389050"/>
                    </a:ext>
                  </a:extLst>
                </a:gridCol>
                <a:gridCol w="409433">
                  <a:extLst>
                    <a:ext uri="{9D8B030D-6E8A-4147-A177-3AD203B41FA5}">
                      <a16:colId xmlns:a16="http://schemas.microsoft.com/office/drawing/2014/main" val="3125361996"/>
                    </a:ext>
                  </a:extLst>
                </a:gridCol>
                <a:gridCol w="1965277">
                  <a:extLst>
                    <a:ext uri="{9D8B030D-6E8A-4147-A177-3AD203B41FA5}">
                      <a16:colId xmlns:a16="http://schemas.microsoft.com/office/drawing/2014/main" val="420382498"/>
                    </a:ext>
                  </a:extLst>
                </a:gridCol>
                <a:gridCol w="1091369">
                  <a:extLst>
                    <a:ext uri="{9D8B030D-6E8A-4147-A177-3AD203B41FA5}">
                      <a16:colId xmlns:a16="http://schemas.microsoft.com/office/drawing/2014/main" val="1583890040"/>
                    </a:ext>
                  </a:extLst>
                </a:gridCol>
                <a:gridCol w="1098116">
                  <a:extLst>
                    <a:ext uri="{9D8B030D-6E8A-4147-A177-3AD203B41FA5}">
                      <a16:colId xmlns:a16="http://schemas.microsoft.com/office/drawing/2014/main" val="2461233241"/>
                    </a:ext>
                  </a:extLst>
                </a:gridCol>
                <a:gridCol w="964198">
                  <a:extLst>
                    <a:ext uri="{9D8B030D-6E8A-4147-A177-3AD203B41FA5}">
                      <a16:colId xmlns:a16="http://schemas.microsoft.com/office/drawing/2014/main" val="1026411067"/>
                    </a:ext>
                  </a:extLst>
                </a:gridCol>
                <a:gridCol w="1138290">
                  <a:extLst>
                    <a:ext uri="{9D8B030D-6E8A-4147-A177-3AD203B41FA5}">
                      <a16:colId xmlns:a16="http://schemas.microsoft.com/office/drawing/2014/main" val="1764891292"/>
                    </a:ext>
                  </a:extLst>
                </a:gridCol>
                <a:gridCol w="893389">
                  <a:extLst>
                    <a:ext uri="{9D8B030D-6E8A-4147-A177-3AD203B41FA5}">
                      <a16:colId xmlns:a16="http://schemas.microsoft.com/office/drawing/2014/main" val="3822741641"/>
                    </a:ext>
                  </a:extLst>
                </a:gridCol>
                <a:gridCol w="1048400">
                  <a:extLst>
                    <a:ext uri="{9D8B030D-6E8A-4147-A177-3AD203B41FA5}">
                      <a16:colId xmlns:a16="http://schemas.microsoft.com/office/drawing/2014/main" val="2826955917"/>
                    </a:ext>
                  </a:extLst>
                </a:gridCol>
                <a:gridCol w="1256486">
                  <a:extLst>
                    <a:ext uri="{9D8B030D-6E8A-4147-A177-3AD203B41FA5}">
                      <a16:colId xmlns:a16="http://schemas.microsoft.com/office/drawing/2014/main" val="4294014279"/>
                    </a:ext>
                  </a:extLst>
                </a:gridCol>
              </a:tblGrid>
              <a:tr h="3842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 Name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000"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of Project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6000" algn="ctr" fontAlgn="ctr">
                        <a:buNone/>
                      </a:pP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 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b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74782"/>
                  </a:ext>
                </a:extLst>
              </a:tr>
              <a:tr h="41399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Mill 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000"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6000" algn="ctr" fontAlgn="ctr">
                        <a:buNone/>
                      </a:pP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Vendor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Delivery Date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76" marR="6076" marT="607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616558"/>
                  </a:ext>
                </a:extLst>
              </a:tr>
              <a:tr h="23033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Instrumentation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58313"/>
                  </a:ext>
                </a:extLst>
              </a:tr>
              <a:tr h="708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1769-L36ERM 1769-L36 ERM compact Logix 5370 L3 controllers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MCS PLC Controller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MCS PLC Controller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250742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10.07.25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SI Energy Ventures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15.08.25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39393"/>
                  </a:ext>
                </a:extLst>
              </a:tr>
              <a:tr h="708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Embedded controller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SEDL PLC Controler ( Colling Condensor)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SEDL PLC Controller ( Colling Condenser)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250650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28.06.2025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SEDL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25.07.2025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Fitted at Position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12941"/>
                  </a:ext>
                </a:extLst>
              </a:tr>
              <a:tr h="35897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Controller-F701S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Sugar Weighing Machine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Sugar Weighing Machine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250697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05.07.25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HI Tech Engineers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05.07.25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986270"/>
                  </a:ext>
                </a:extLst>
              </a:tr>
              <a:tr h="38783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Controller for ABB PM-583 CPU AC500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 &amp; C Continiouse Pan PLC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 &amp; C Continuous Pan PLC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Hold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Will be done with DCS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751501"/>
                  </a:ext>
                </a:extLst>
              </a:tr>
              <a:tr h="5768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Molasses weighing scale model I 410 batch controller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Molasses Weighing Scale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Molasses Weighing Scale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250675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04.07.25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PRECIA MOLEN INDIA PVT. LTD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25.08.25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706831"/>
                  </a:ext>
                </a:extLst>
              </a:tr>
              <a:tr h="5768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Communication module  model no-CI854a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DSC Communication module  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DSC Communication module  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251139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12/08/2025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Alpha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15/10/2025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80236"/>
                  </a:ext>
                </a:extLst>
              </a:tr>
              <a:tr h="38783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Cluster module base plate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DCS Cluster Modlule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DCS Cluster Module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250872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22/07/2025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ALPHA CONTROL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15/08/2025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Received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96460"/>
                  </a:ext>
                </a:extLst>
              </a:tr>
              <a:tr h="38783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Woodward governor controller 505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3MW Governor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3MW Governor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16.20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251302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26/08/2025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Powerstar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Engg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08/10/2025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old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In built in new Panel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720587"/>
                  </a:ext>
                </a:extLst>
              </a:tr>
              <a:tr h="38783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Digitlization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Misc (New Initative/ upgradation &amp; Unseen)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Misc (New Imitative/ upgradation &amp; Unseen)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73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724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82B456-47D3-8682-33EC-D60178506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E87-DE54-24C7-035D-CADD7E13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891" y="301917"/>
            <a:ext cx="6278217" cy="457200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 &amp; M Work Progress of Sugar Division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BBF4-89B1-E8EB-BF8A-7123498A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5000" y="6477000"/>
            <a:ext cx="457200" cy="304800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813F97-122B-678C-69E6-B5CDCA65CC46}"/>
              </a:ext>
            </a:extLst>
          </p:cNvPr>
          <p:cNvGraphicFramePr>
            <a:graphicFrameLocks noGrp="1"/>
          </p:cNvGraphicFramePr>
          <p:nvPr/>
        </p:nvGraphicFramePr>
        <p:xfrm>
          <a:off x="589934" y="946208"/>
          <a:ext cx="11061291" cy="5233367"/>
        </p:xfrm>
        <a:graphic>
          <a:graphicData uri="http://schemas.openxmlformats.org/drawingml/2006/table">
            <a:tbl>
              <a:tblPr/>
              <a:tblGrid>
                <a:gridCol w="705172">
                  <a:extLst>
                    <a:ext uri="{9D8B030D-6E8A-4147-A177-3AD203B41FA5}">
                      <a16:colId xmlns:a16="http://schemas.microsoft.com/office/drawing/2014/main" val="2263086969"/>
                    </a:ext>
                  </a:extLst>
                </a:gridCol>
                <a:gridCol w="578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483">
                  <a:extLst>
                    <a:ext uri="{9D8B030D-6E8A-4147-A177-3AD203B41FA5}">
                      <a16:colId xmlns:a16="http://schemas.microsoft.com/office/drawing/2014/main" val="394181224"/>
                    </a:ext>
                  </a:extLst>
                </a:gridCol>
              </a:tblGrid>
              <a:tr h="659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 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WORK COMPLETION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MILL</a:t>
                      </a:r>
                      <a:r>
                        <a:rPr lang="en-US" sz="2400" b="0" i="0" u="none" strike="noStrike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HOUSE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99.0 %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Equipment's Trial &amp;  </a:t>
                      </a:r>
                    </a:p>
                    <a:p>
                      <a:pPr algn="ctr" fontAlgn="b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Trial Done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RAW</a:t>
                      </a:r>
                      <a:r>
                        <a:rPr lang="en-US" sz="2400" b="0" i="0" u="none" strike="noStrike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&amp; REFINERY HOUSE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99.0 %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D.S.</a:t>
                      </a:r>
                      <a:r>
                        <a:rPr lang="en-US" sz="2400" b="0" i="0" u="none" strike="noStrike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HOUSE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3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ELECTRICAL </a:t>
                      </a:r>
                      <a:endParaRPr lang="en-US" sz="2400" b="0" i="0" u="none" strike="noStrike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99.0 %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2400" b="0" i="0" u="none" strike="noStrike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TURBINE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6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INSTRUMENTATION 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99.0 %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E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0241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OVERALL</a:t>
                      </a:r>
                      <a:r>
                        <a:rPr lang="en-US" sz="2400" b="1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400" b="1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WORK PROGRESS (%)</a:t>
                      </a:r>
                      <a:r>
                        <a:rPr lang="en-US" sz="2400" b="1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SUGAR DIVISION</a:t>
                      </a:r>
                      <a:endParaRPr lang="en-US" sz="2400" b="1" i="0" u="none" strike="noStrike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99.0%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92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AF100-A137-4107-419A-9C3B7FE39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D04A3-5055-6C4C-F4DA-14AE9E12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005002-52B6-92E1-F79E-FD160E38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52400"/>
            <a:ext cx="8610600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SOCIETY WISE INDENT AND SUPPLY (UP TO 25.10.2025)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056882E-BC37-B9DD-0F6D-63AB56B3B5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990600"/>
          <a:ext cx="11633454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924697" imgH="2857420" progId="Excel.Sheet.12">
                  <p:link updateAutomatic="1"/>
                </p:oleObj>
              </mc:Choice>
              <mc:Fallback>
                <p:oleObj name="Worksheet" r:id="rId2" imgW="6924697" imgH="2857420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056882E-BC37-B9DD-0F6D-63AB56B3B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990600"/>
                        <a:ext cx="11633454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80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4D9340-A06F-0D60-45A5-A96609D7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DCEF-9663-C1CB-0A59-14CBF7EC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761" y="301917"/>
            <a:ext cx="8241810" cy="457200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New Molasses Tank Foundation digging work Under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219C5-74CB-1307-2018-AF4AC388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5000" y="6477000"/>
            <a:ext cx="457200" cy="304800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 descr="A large round pool with dirt and metal structures&#10;&#10;AI-generated content may be incorrect.">
            <a:extLst>
              <a:ext uri="{FF2B5EF4-FFF2-40B4-BE49-F238E27FC236}">
                <a16:creationId xmlns:a16="http://schemas.microsoft.com/office/drawing/2014/main" id="{6DDA79C2-A73E-8E8D-EF05-C9391120C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31"/>
          <a:stretch>
            <a:fillRect/>
          </a:stretch>
        </p:blipFill>
        <p:spPr>
          <a:xfrm>
            <a:off x="1464322" y="1045079"/>
            <a:ext cx="9263356" cy="51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82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992F1-D572-3D69-55EF-22E3ADD3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57FD-0141-DA62-04FB-23563A84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891" y="301917"/>
            <a:ext cx="6278217" cy="457200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KPI- Season 2024-25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7164E-7983-A3DF-0F66-91BFB8CE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5000" y="6477000"/>
            <a:ext cx="457200" cy="304800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FE5E76-785C-35CB-3064-E2044DAAF04D}"/>
              </a:ext>
            </a:extLst>
          </p:cNvPr>
          <p:cNvGraphicFramePr>
            <a:graphicFrameLocks noGrp="1"/>
          </p:cNvGraphicFramePr>
          <p:nvPr/>
        </p:nvGraphicFramePr>
        <p:xfrm>
          <a:off x="160021" y="759117"/>
          <a:ext cx="11704318" cy="5848714"/>
        </p:xfrm>
        <a:graphic>
          <a:graphicData uri="http://schemas.openxmlformats.org/drawingml/2006/table">
            <a:tbl>
              <a:tblPr/>
              <a:tblGrid>
                <a:gridCol w="1085849">
                  <a:extLst>
                    <a:ext uri="{9D8B030D-6E8A-4147-A177-3AD203B41FA5}">
                      <a16:colId xmlns:a16="http://schemas.microsoft.com/office/drawing/2014/main" val="3076184571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915802894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248621247"/>
                    </a:ext>
                  </a:extLst>
                </a:gridCol>
                <a:gridCol w="1245870">
                  <a:extLst>
                    <a:ext uri="{9D8B030D-6E8A-4147-A177-3AD203B41FA5}">
                      <a16:colId xmlns:a16="http://schemas.microsoft.com/office/drawing/2014/main" val="1193139474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3758750025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4083757118"/>
                    </a:ext>
                  </a:extLst>
                </a:gridCol>
                <a:gridCol w="793063">
                  <a:extLst>
                    <a:ext uri="{9D8B030D-6E8A-4147-A177-3AD203B41FA5}">
                      <a16:colId xmlns:a16="http://schemas.microsoft.com/office/drawing/2014/main" val="313825629"/>
                    </a:ext>
                  </a:extLst>
                </a:gridCol>
                <a:gridCol w="1329398">
                  <a:extLst>
                    <a:ext uri="{9D8B030D-6E8A-4147-A177-3AD203B41FA5}">
                      <a16:colId xmlns:a16="http://schemas.microsoft.com/office/drawing/2014/main" val="1716993383"/>
                    </a:ext>
                  </a:extLst>
                </a:gridCol>
                <a:gridCol w="1329398">
                  <a:extLst>
                    <a:ext uri="{9D8B030D-6E8A-4147-A177-3AD203B41FA5}">
                      <a16:colId xmlns:a16="http://schemas.microsoft.com/office/drawing/2014/main" val="1088141370"/>
                    </a:ext>
                  </a:extLst>
                </a:gridCol>
              </a:tblGrid>
              <a:tr h="171293">
                <a:tc gridSpan="9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ZUARI INDUSTRIES LIMITED, UNIT - GOBIND SUGAR MILL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154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73681"/>
                  </a:ext>
                </a:extLst>
              </a:tr>
              <a:tr h="161505">
                <a:tc gridSpan="9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KPIs - HOD Engineering FY 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9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87320"/>
                  </a:ext>
                </a:extLst>
              </a:tr>
              <a:tr h="38761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Category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Sub-Category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KPI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Measure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Target Season 24-25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Weightage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Actual Season  24-25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Target Season 25-26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Remarks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192667"/>
                  </a:ext>
                </a:extLst>
              </a:tr>
              <a:tr h="161505">
                <a:tc rowSpan="4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Financial Planning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Budget &amp; Cost Control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O&amp;M Expense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As per Budget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95-100%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95-100%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65196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R&amp;M Plan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743840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AOP - OPEX Budget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96508"/>
                  </a:ext>
                </a:extLst>
              </a:tr>
              <a:tr h="16639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AOP - CAPEX Budget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343304"/>
                  </a:ext>
                </a:extLst>
              </a:tr>
              <a:tr h="258408">
                <a:tc rowSpan="2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Operational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Availability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Total Cane Crushed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Qtls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   1,80,00,000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14394845.48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   1,79,00,000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801481"/>
                  </a:ext>
                </a:extLst>
              </a:tr>
              <a:tr h="3230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Date of Start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Date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15/10/2024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27/10/24 at 8 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20/10/2025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78362"/>
                  </a:ext>
                </a:extLst>
              </a:tr>
              <a:tr h="3230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Date of Stop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Date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20/04/2025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30/03/25 at 8 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30/04/2026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959012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Gross Season Days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Nos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154.00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960172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Mill Availability Factor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97.06%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97.36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98.44%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085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Total Stoppage Hours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Hrs.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132.0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58.33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72.00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554393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1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Planned Shutdown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1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Hrs.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1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108.0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36.27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48.00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495848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1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Forced Shutdown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1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Hrs.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1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22.06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47440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Milling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Crushing rate Including Stoppage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Qtls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96257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93473.00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93229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194421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Crushing rate Excluding stoppage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Qtls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99174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96013.00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94709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29317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Capacity Utilization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99.17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97.35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94.71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08897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Efficiency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Preparatory index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89.5-90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91.06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90-91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241582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Primary Extraction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70.5-71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69.26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70.5-71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363497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Mill Extraction (ME)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96 - 96.5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96.32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96 - 96.5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94356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Reduced mill Extraction (RME)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96.4 - 96.80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96.61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96.4 - 96.80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146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Quality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Pol % Bagasse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1.50 - 1.60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1.65-1.70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806345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Moisture % Bagasse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49 - 49.5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49-49.5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355286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Imbibition % Cane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40 Max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39.80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 Max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921114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Imbibition % Fibre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290 - 295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296.38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290-295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323636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Grease &amp; Lubricants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Kg/100Q Cane Crushed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410355"/>
                  </a:ext>
                </a:extLst>
              </a:tr>
              <a:tr h="1615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Power Consumption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KW/T Cane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31.5 - 32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33.22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31.5 - 32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without reduce crush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15873"/>
                  </a:ext>
                </a:extLst>
              </a:tr>
              <a:tr h="16639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Steam Consumption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Kg/Q of Cane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7 - 7.23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5.0-6.0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1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411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171700" y="269558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General Observations</a:t>
            </a:r>
            <a:endParaRPr lang="en-IN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566AE-6195-3713-5687-CA9F1F708802}"/>
              </a:ext>
            </a:extLst>
          </p:cNvPr>
          <p:cNvSpPr txBox="1"/>
          <p:nvPr/>
        </p:nvSpPr>
        <p:spPr>
          <a:xfrm>
            <a:off x="571500" y="2090172"/>
            <a:ext cx="10981923" cy="34163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plant Puzan on dated 24.05.25, Operation Started on 25.10.25 at 7 pm &amp; plant operation and operation established.</a:t>
            </a:r>
          </a:p>
          <a:p>
            <a:pPr algn="just"/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Dated 25.10.25: crush- 23111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Qtls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Dated 26.20.25: crush-30474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Qtls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. ( Shortage of Cane 9.50 am- 4.40 Pm)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All parameters are under limit.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15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6CCF9-B646-8F95-B80A-B64280BEB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5168B-7D03-C29B-2424-ADC9EE1A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B25BCED-F04A-A664-7EB0-43071654A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69558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General Observations</a:t>
            </a:r>
            <a:endParaRPr lang="en-IN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D0B3D0A-77B3-1319-C2C0-E36B9874F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9" name="Picture 8" descr="A computer screen with a diagram&#10;&#10;AI-generated content may be incorrect.">
            <a:extLst>
              <a:ext uri="{FF2B5EF4-FFF2-40B4-BE49-F238E27FC236}">
                <a16:creationId xmlns:a16="http://schemas.microsoft.com/office/drawing/2014/main" id="{08C2B0E9-FC21-A49C-2FED-83B87F7D1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51560"/>
            <a:ext cx="11807190" cy="544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1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13F6-E5F8-4FB2-8D97-8F5211C4C0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7910" y="2133600"/>
            <a:ext cx="5085430" cy="72434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800" b="1"/>
              <a:t>PRODUCTION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81AE52A-0910-AA88-0C4F-5AFEC44937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0" r="20590"/>
          <a:stretch>
            <a:fillRect/>
          </a:stretch>
        </p:blipFill>
        <p:spPr/>
      </p:pic>
      <p:sp>
        <p:nvSpPr>
          <p:cNvPr id="2" name="AutoShape 2" descr="https://inc-powerpoint.officeapps.live.com/pods/GetClipboardImage.ashx?Id=3f040bf3-0dbe-4ff2-a653-3a6ee1022013&amp;DC=IN3&amp;pkey=1b1c7329-7cac-42a4-90f6-3982298e5d09&amp;wdwaccluster=IN3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678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24063" y="192382"/>
            <a:ext cx="7529537" cy="54262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General Observation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1056740"/>
            <a:ext cx="12039601" cy="56488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R="0" lvl="2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Crushing started on 25th October 2025. Initially RS house is running, as crushing will increase, we will run DS house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Both houses will run on CH diversion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R3 pan erection in progress. 40 Ton Capacity crystallizer installed.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Mud removal</a:t>
            </a:r>
            <a:r>
              <a:rPr 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System civil work in progress.</a:t>
            </a:r>
            <a:endParaRPr kumimoji="0" lang="en-US" sz="24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4F6B6429-0A28-0B4E-67AA-0F645E6C8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938" y="256514"/>
            <a:ext cx="1799663" cy="5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26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45EB-4813-4618-3937-52E8973C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8B4AF8C-E5B7-B40F-993D-F5E46582C7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2056A00C-6FC7-8715-45AA-3FA9B7AF0CC0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1D763-B935-9A24-FFC2-822D8C5E0BC6}"/>
              </a:ext>
            </a:extLst>
          </p:cNvPr>
          <p:cNvSpPr txBox="1">
            <a:spLocks/>
          </p:cNvSpPr>
          <p:nvPr/>
        </p:nvSpPr>
        <p:spPr>
          <a:xfrm>
            <a:off x="2438400" y="152400"/>
            <a:ext cx="7461045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Weekly Performance Snapshot - Production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9AF334-C04C-771A-8A5E-260D48EF0E22}"/>
              </a:ext>
            </a:extLst>
          </p:cNvPr>
          <p:cNvGraphicFramePr>
            <a:graphicFrameLocks noGrp="1"/>
          </p:cNvGraphicFramePr>
          <p:nvPr/>
        </p:nvGraphicFramePr>
        <p:xfrm>
          <a:off x="0" y="797265"/>
          <a:ext cx="12142564" cy="586282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90257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4271644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971591">
                  <a:extLst>
                    <a:ext uri="{9D8B030D-6E8A-4147-A177-3AD203B41FA5}">
                      <a16:colId xmlns:a16="http://schemas.microsoft.com/office/drawing/2014/main" val="2166070566"/>
                    </a:ext>
                  </a:extLst>
                </a:gridCol>
                <a:gridCol w="1857834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624779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1626459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Production (LQ)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15.26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Bagging – RS (Qtl)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824250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Bagging – DS (Qtl)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702139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Recovery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49042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 BH  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10.14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9873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 CH</a:t>
                      </a:r>
                      <a:r>
                        <a:rPr lang="en-US" sz="1050" b="1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10.69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b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888908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</a:t>
                      </a:r>
                      <a:r>
                        <a:rPr lang="en-US" sz="105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Recovery – RS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6.80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991730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</a:t>
                      </a:r>
                      <a:r>
                        <a:rPr lang="en-US" sz="105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Recovery – DS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7.20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439228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Quality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53413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</a:t>
                      </a:r>
                      <a:r>
                        <a:rPr lang="en-US" sz="105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Purity – 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&lt;</a:t>
                      </a:r>
                      <a:r>
                        <a:rPr lang="en-US" sz="1100" b="1" i="0" u="none" strike="noStrike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51.00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337206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</a:t>
                      </a:r>
                      <a:r>
                        <a:rPr lang="en-US" sz="105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Purity – 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&lt; 51.00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307069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C-Mol Purity- 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&lt;33.00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190076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C-Mol Purity-DS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&lt;32.00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334353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Losses in Mol % Cane BH – 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&lt; 3.00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790477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Losses in Mol % Cane BH – 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&lt; 3.18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34032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Losses in Mol % Cane CH – 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&lt;1.39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633423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Losses in Mol % Cane CH – 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&lt;1.46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50765"/>
                  </a:ext>
                </a:extLst>
              </a:tr>
              <a:tr h="27203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Pol % Filter cake </a:t>
                      </a:r>
                      <a:endParaRPr lang="en-IN" sz="1200" b="1" dirty="0"/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&lt; 2.00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085181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Consumption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1199"/>
                  </a:ext>
                </a:extLst>
              </a:tr>
              <a:tr h="24244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Consumption (Kg/</a:t>
                      </a:r>
                      <a:r>
                        <a:rPr lang="en-US" sz="105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05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Sugar)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400</a:t>
                      </a:r>
                      <a:endParaRPr lang="en-IN" sz="1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307552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% Cane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42</a:t>
                      </a:r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84434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Consumption (Units/</a:t>
                      </a:r>
                      <a:r>
                        <a:rPr lang="en-US" sz="11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1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Sugar)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</a:rPr>
                        <a:t>11</a:t>
                      </a:r>
                      <a:endParaRPr lang="en-IN" sz="12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697788"/>
                  </a:ext>
                </a:extLst>
              </a:tr>
            </a:tbl>
          </a:graphicData>
        </a:graphic>
      </p:graphicFrame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16B7B5EC-7077-4C7D-8CC8-BF2DC7EC8B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014" y="152400"/>
            <a:ext cx="1799663" cy="5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24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6E3FFD9-C3FF-D115-D316-7B1170D45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726" y="167044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Sugar Production Quality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FF27B90-40C7-B495-F036-EF46E2C7F950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914400"/>
          <a:ext cx="12115801" cy="557847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574192">
                  <a:extLst>
                    <a:ext uri="{9D8B030D-6E8A-4147-A177-3AD203B41FA5}">
                      <a16:colId xmlns:a16="http://schemas.microsoft.com/office/drawing/2014/main" val="1599171964"/>
                    </a:ext>
                  </a:extLst>
                </a:gridCol>
                <a:gridCol w="1545624">
                  <a:extLst>
                    <a:ext uri="{9D8B030D-6E8A-4147-A177-3AD203B41FA5}">
                      <a16:colId xmlns:a16="http://schemas.microsoft.com/office/drawing/2014/main" val="1501367863"/>
                    </a:ext>
                  </a:extLst>
                </a:gridCol>
                <a:gridCol w="1708322">
                  <a:extLst>
                    <a:ext uri="{9D8B030D-6E8A-4147-A177-3AD203B41FA5}">
                      <a16:colId xmlns:a16="http://schemas.microsoft.com/office/drawing/2014/main" val="1389775436"/>
                    </a:ext>
                  </a:extLst>
                </a:gridCol>
                <a:gridCol w="1543641">
                  <a:extLst>
                    <a:ext uri="{9D8B030D-6E8A-4147-A177-3AD203B41FA5}">
                      <a16:colId xmlns:a16="http://schemas.microsoft.com/office/drawing/2014/main" val="3646340741"/>
                    </a:ext>
                  </a:extLst>
                </a:gridCol>
                <a:gridCol w="1222214">
                  <a:extLst>
                    <a:ext uri="{9D8B030D-6E8A-4147-A177-3AD203B41FA5}">
                      <a16:colId xmlns:a16="http://schemas.microsoft.com/office/drawing/2014/main" val="1866817060"/>
                    </a:ext>
                  </a:extLst>
                </a:gridCol>
                <a:gridCol w="1273801">
                  <a:extLst>
                    <a:ext uri="{9D8B030D-6E8A-4147-A177-3AD203B41FA5}">
                      <a16:colId xmlns:a16="http://schemas.microsoft.com/office/drawing/2014/main" val="953956568"/>
                    </a:ext>
                  </a:extLst>
                </a:gridCol>
                <a:gridCol w="1248007">
                  <a:extLst>
                    <a:ext uri="{9D8B030D-6E8A-4147-A177-3AD203B41FA5}">
                      <a16:colId xmlns:a16="http://schemas.microsoft.com/office/drawing/2014/main" val="3812374321"/>
                    </a:ext>
                  </a:extLst>
                </a:gridCol>
              </a:tblGrid>
              <a:tr h="62563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Quality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2025-26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</a:t>
                      </a:r>
                    </a:p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2024-25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611317"/>
                  </a:ext>
                </a:extLst>
              </a:tr>
              <a:tr h="315845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14011"/>
                  </a:ext>
                </a:extLst>
              </a:tr>
              <a:tr h="3545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Sugar Quality - DS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rtl="0" fontAlgn="ctr"/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4088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(L-sugar)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&lt;110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994027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(M-sugar)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2000" b="1" i="0" u="none" strike="noStrike" dirty="0">
                        <a:solidFill>
                          <a:srgbClr val="009A4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72195"/>
                  </a:ext>
                </a:extLst>
              </a:tr>
              <a:tr h="338065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(S-sugar)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2000" b="1" i="0" u="none" strike="noStrike" dirty="0">
                        <a:solidFill>
                          <a:srgbClr val="009A4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760470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Sugar Quality – RS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52771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(L-sugar)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635945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(M-sugar)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2000" b="1" i="0" u="none" strike="noStrike" dirty="0">
                        <a:solidFill>
                          <a:srgbClr val="009A4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589534"/>
                  </a:ext>
                </a:extLst>
              </a:tr>
              <a:tr h="40472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(S-sugar)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2000" b="1" i="0" u="none" strike="noStrike" dirty="0">
                        <a:solidFill>
                          <a:srgbClr val="009A4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784221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Sugar Quality Pharma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932895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(SS - 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48224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(20/80 - 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2000" b="1" i="0" u="none" strike="noStrike" dirty="0">
                        <a:solidFill>
                          <a:srgbClr val="009A4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587805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(30/80  - 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2000" b="1" i="0" u="none" strike="noStrike" dirty="0">
                        <a:solidFill>
                          <a:srgbClr val="009A4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031592"/>
                  </a:ext>
                </a:extLst>
              </a:tr>
            </a:tbl>
          </a:graphicData>
        </a:graphic>
      </p:graphicFrame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B6F3661E-024C-8B68-C8F3-CDCC427088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014" y="152400"/>
            <a:ext cx="1799663" cy="5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57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EC935-7B49-3DE1-3DBF-303240C258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9D7156-F29C-41EC-9F87-87DDF0705A0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7DECE-4171-A992-F7C6-90BFBECE5B47}"/>
              </a:ext>
            </a:extLst>
          </p:cNvPr>
          <p:cNvSpPr txBox="1"/>
          <p:nvPr/>
        </p:nvSpPr>
        <p:spPr>
          <a:xfrm>
            <a:off x="3352800" y="173581"/>
            <a:ext cx="6400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Monthly Performance Snapshot - Production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874573"/>
          <a:ext cx="12192000" cy="6047107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29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0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7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1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68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1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u="none" strike="noStrike" dirty="0" err="1">
                          <a:effectLst/>
                        </a:rPr>
                        <a:t>S.No</a:t>
                      </a:r>
                      <a:r>
                        <a:rPr lang="en-IN" sz="1800" b="1" u="none" strike="noStrike" dirty="0">
                          <a:effectLst/>
                        </a:rPr>
                        <a:t>.</a:t>
                      </a:r>
                      <a:endParaRPr lang="en-IN" sz="18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800" b="1" u="none" strike="noStrike" dirty="0">
                          <a:effectLst/>
                        </a:rPr>
                        <a:t>Capacity Utilization</a:t>
                      </a:r>
                      <a:endParaRPr lang="en-IN" sz="18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u="none" strike="noStrike" dirty="0">
                          <a:effectLst/>
                        </a:rPr>
                        <a:t>Target</a:t>
                      </a:r>
                      <a:endParaRPr lang="en-IN" sz="18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2060"/>
                          </a:solidFill>
                          <a:effectLst/>
                          <a:latin typeface="Segoe UI" panose="020B0502040204020203" pitchFamily="34" charset="0"/>
                        </a:rPr>
                        <a:t>Oct-25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2060"/>
                          </a:solidFill>
                          <a:effectLst/>
                          <a:latin typeface="Segoe UI" panose="020B0502040204020203" pitchFamily="34" charset="0"/>
                        </a:rPr>
                        <a:t>Oct-24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6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Sugar Production (LQ)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15.26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 dirty="0">
                          <a:effectLst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Sugar Bagging – RS (</a:t>
                      </a:r>
                      <a:r>
                        <a:rPr lang="en-IN" sz="1400" b="1" u="none" strike="noStrike" dirty="0" err="1">
                          <a:effectLst/>
                        </a:rPr>
                        <a:t>Qtl</a:t>
                      </a:r>
                      <a:r>
                        <a:rPr lang="en-IN" sz="1400" b="1" u="none" strike="noStrike" dirty="0">
                          <a:effectLst/>
                        </a:rPr>
                        <a:t>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824250</a:t>
                      </a:r>
                      <a:endParaRPr lang="en-IN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Sugar Bagging – DS (</a:t>
                      </a:r>
                      <a:r>
                        <a:rPr lang="en-IN" sz="1400" b="1" u="none" strike="noStrike" dirty="0" err="1">
                          <a:effectLst/>
                        </a:rPr>
                        <a:t>Qtl</a:t>
                      </a:r>
                      <a:r>
                        <a:rPr lang="en-IN" sz="1400" b="1" u="none" strike="noStrike" dirty="0">
                          <a:effectLst/>
                        </a:rPr>
                        <a:t>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702139</a:t>
                      </a:r>
                      <a:endParaRPr lang="en-IN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40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 </a:t>
                      </a:r>
                      <a:endParaRPr lang="en-IN" sz="1600" b="0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800" b="1" u="none" strike="noStrike" dirty="0">
                          <a:effectLst/>
                        </a:rPr>
                        <a:t>Recovery</a:t>
                      </a:r>
                      <a:endParaRPr lang="en-IN" sz="1800" b="1" i="0" u="none" strike="noStrike" dirty="0">
                        <a:solidFill>
                          <a:srgbClr val="FFC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Sugar Recovery – Ch (%)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10.69</a:t>
                      </a:r>
                      <a:endParaRPr lang="en-IN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0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Sugar Recovery – </a:t>
                      </a:r>
                      <a:r>
                        <a:rPr lang="en-IN" sz="1400" b="1" u="none" strike="noStrike" dirty="0" err="1">
                          <a:effectLst/>
                        </a:rPr>
                        <a:t>Bh</a:t>
                      </a:r>
                      <a:r>
                        <a:rPr lang="en-IN" sz="1400" b="1" u="none" strike="noStrike" dirty="0">
                          <a:effectLst/>
                        </a:rPr>
                        <a:t> (%)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10.14</a:t>
                      </a:r>
                      <a:endParaRPr lang="en-IN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C-</a:t>
                      </a:r>
                      <a:r>
                        <a:rPr lang="en-IN" sz="1400" b="1" u="none" strike="noStrike" dirty="0" err="1">
                          <a:effectLst/>
                        </a:rPr>
                        <a:t>Mol</a:t>
                      </a:r>
                      <a:r>
                        <a:rPr lang="en-IN" sz="1400" b="1" u="none" strike="noStrike" dirty="0">
                          <a:effectLst/>
                        </a:rPr>
                        <a:t> Recovery – RS (%)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>
                          <a:effectLst/>
                        </a:rPr>
                        <a:t>4.8</a:t>
                      </a:r>
                      <a:endParaRPr lang="en-IN" sz="1400" b="1" i="0" u="none" strike="noStrike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C-</a:t>
                      </a:r>
                      <a:r>
                        <a:rPr lang="en-IN" sz="1400" b="1" u="none" strike="noStrike" dirty="0" err="1">
                          <a:effectLst/>
                        </a:rPr>
                        <a:t>Mol</a:t>
                      </a:r>
                      <a:r>
                        <a:rPr lang="en-IN" sz="1400" b="1" u="none" strike="noStrike" dirty="0">
                          <a:effectLst/>
                        </a:rPr>
                        <a:t> Recovery – DS (%)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>
                          <a:effectLst/>
                        </a:rPr>
                        <a:t>5.2</a:t>
                      </a:r>
                      <a:endParaRPr lang="en-IN" sz="1400" b="1" i="0" u="none" strike="noStrike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B-</a:t>
                      </a:r>
                      <a:r>
                        <a:rPr lang="en-IN" sz="1400" b="1" u="none" strike="noStrike" dirty="0" err="1">
                          <a:effectLst/>
                        </a:rPr>
                        <a:t>Mol</a:t>
                      </a:r>
                      <a:r>
                        <a:rPr lang="en-IN" sz="1400" b="1" u="none" strike="noStrike" dirty="0">
                          <a:effectLst/>
                        </a:rPr>
                        <a:t> Recovery – RS (%)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6.8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B-</a:t>
                      </a:r>
                      <a:r>
                        <a:rPr lang="en-IN" sz="1400" b="1" u="none" strike="noStrike" dirty="0" err="1">
                          <a:effectLst/>
                        </a:rPr>
                        <a:t>Mol</a:t>
                      </a:r>
                      <a:r>
                        <a:rPr lang="en-IN" sz="1400" b="1" u="none" strike="noStrike" dirty="0">
                          <a:effectLst/>
                        </a:rPr>
                        <a:t> Recovery – DS (%)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7.2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40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 </a:t>
                      </a:r>
                      <a:endParaRPr lang="en-I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800" b="1" u="none" strike="noStrike" dirty="0">
                          <a:effectLst/>
                        </a:rPr>
                        <a:t>Quality</a:t>
                      </a:r>
                      <a:endParaRPr lang="en-IN" sz="18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u="none" strike="noStrike" dirty="0">
                          <a:effectLst/>
                        </a:rPr>
                        <a:t> </a:t>
                      </a:r>
                      <a:endParaRPr lang="en-IN" sz="18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C-</a:t>
                      </a:r>
                      <a:r>
                        <a:rPr lang="en-IN" sz="1400" b="1" u="none" strike="noStrike" dirty="0" err="1">
                          <a:effectLst/>
                        </a:rPr>
                        <a:t>Mol</a:t>
                      </a:r>
                      <a:r>
                        <a:rPr lang="en-IN" sz="1400" b="1" u="none" strike="noStrike" dirty="0">
                          <a:effectLst/>
                        </a:rPr>
                        <a:t> Purity – 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&lt;33.00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C-</a:t>
                      </a:r>
                      <a:r>
                        <a:rPr lang="en-IN" sz="1400" b="1" u="none" strike="noStrike" dirty="0" err="1">
                          <a:effectLst/>
                        </a:rPr>
                        <a:t>Mol</a:t>
                      </a:r>
                      <a:r>
                        <a:rPr lang="en-IN" sz="1400" b="1" u="none" strike="noStrike" dirty="0">
                          <a:effectLst/>
                        </a:rPr>
                        <a:t> Purity – DS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&lt;32.00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>
                          <a:effectLst/>
                        </a:rPr>
                        <a:t>B-Mol Purity – RS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&lt;51.00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B-</a:t>
                      </a:r>
                      <a:r>
                        <a:rPr lang="en-IN" sz="1400" b="1" u="none" strike="noStrike" dirty="0" err="1">
                          <a:effectLst/>
                        </a:rPr>
                        <a:t>Mol</a:t>
                      </a:r>
                      <a:r>
                        <a:rPr lang="en-IN" sz="1400" b="1" u="none" strike="noStrike" dirty="0">
                          <a:effectLst/>
                        </a:rPr>
                        <a:t> Purity – DS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>
                          <a:effectLst/>
                        </a:rPr>
                        <a:t>&lt;51.00</a:t>
                      </a:r>
                      <a:endParaRPr lang="en-IN" sz="1400" b="1" i="0" u="none" strike="noStrike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Losses in </a:t>
                      </a:r>
                      <a:r>
                        <a:rPr lang="en-IN" sz="1400" b="1" u="none" strike="noStrike" dirty="0" err="1">
                          <a:effectLst/>
                        </a:rPr>
                        <a:t>Mol</a:t>
                      </a:r>
                      <a:r>
                        <a:rPr lang="en-IN" sz="1400" b="1" u="none" strike="noStrike" dirty="0">
                          <a:effectLst/>
                        </a:rPr>
                        <a:t> % Cane CH– 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>
                          <a:effectLst/>
                        </a:rPr>
                        <a:t>&lt;1.39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>
                          <a:effectLst/>
                        </a:rPr>
                        <a:t>Losses in Mol % Cane CH – DS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&lt;1.46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>
                          <a:effectLst/>
                        </a:rPr>
                        <a:t>Losses in Mol % Cane BH  – RS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&lt;3.00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>
                          <a:effectLst/>
                        </a:rPr>
                        <a:t>Losses in Mol % Cane BH  – DS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&lt;3.18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3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Pol % Filter Cake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>
                          <a:effectLst/>
                        </a:rPr>
                        <a:t>&lt;2.00</a:t>
                      </a:r>
                      <a:endParaRPr lang="en-IN" sz="1400" b="1" i="0" u="none" strike="noStrike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140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 </a:t>
                      </a:r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800" b="1" u="none" strike="noStrike" dirty="0">
                          <a:effectLst/>
                        </a:rPr>
                        <a:t>Consumption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u="none" strike="noStrike" dirty="0">
                          <a:effectLst/>
                        </a:rPr>
                        <a:t> </a:t>
                      </a:r>
                      <a:endParaRPr lang="en-IN" sz="18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7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19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Steam Consumption (Kg/</a:t>
                      </a:r>
                      <a:r>
                        <a:rPr lang="en-IN" sz="1400" b="1" u="none" strike="noStrike" dirty="0" err="1">
                          <a:effectLst/>
                        </a:rPr>
                        <a:t>Qtl</a:t>
                      </a:r>
                      <a:r>
                        <a:rPr lang="en-IN" sz="1400" b="1" u="none" strike="noStrike" dirty="0">
                          <a:effectLst/>
                        </a:rPr>
                        <a:t> Sugar)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400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45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20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Steam % Cane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42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49622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u="none" strike="noStrike">
                          <a:effectLst/>
                        </a:rPr>
                        <a:t>21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u="none" strike="noStrike" dirty="0">
                          <a:effectLst/>
                        </a:rPr>
                        <a:t>Power Consumption (Units/</a:t>
                      </a:r>
                      <a:r>
                        <a:rPr lang="en-IN" sz="1400" b="1" u="none" strike="noStrike" dirty="0" err="1">
                          <a:effectLst/>
                        </a:rPr>
                        <a:t>Qtl</a:t>
                      </a:r>
                      <a:r>
                        <a:rPr lang="en-IN" sz="1400" b="1" u="none" strike="noStrike" dirty="0">
                          <a:effectLst/>
                        </a:rPr>
                        <a:t> Sugar)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effectLst/>
                        </a:rPr>
                        <a:t>11</a:t>
                      </a:r>
                      <a:endParaRPr lang="en-IN" sz="14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753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6E3FFD9-C3FF-D115-D316-7B1170D45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228600"/>
            <a:ext cx="79248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Steam Consumption Target Vs  Actual 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" y="914398"/>
          <a:ext cx="12163021" cy="594360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{69C7853C-536D-4A76-A0AE-DD22124D55A5}</a:tableStyleId>
              </a:tblPr>
              <a:tblGrid>
                <a:gridCol w="1798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79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32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1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15043">
                  <a:extLst>
                    <a:ext uri="{9D8B030D-6E8A-4147-A177-3AD203B41FA5}">
                      <a16:colId xmlns:a16="http://schemas.microsoft.com/office/drawing/2014/main" val="2591565111"/>
                    </a:ext>
                  </a:extLst>
                </a:gridCol>
                <a:gridCol w="18150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13113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consumption target Vs actual  at different  process </a:t>
                      </a:r>
                      <a:endParaRPr lang="en-US" sz="24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4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4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4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19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At Recovery %</a:t>
                      </a:r>
                    </a:p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800" b="0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Process option - 1</a:t>
                      </a:r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Process option - 2</a:t>
                      </a:r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Process option - 3</a:t>
                      </a:r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13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Both Process on C-heavy with</a:t>
                      </a:r>
                    </a:p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125 KLD Distillery on Syrup </a:t>
                      </a:r>
                      <a:endParaRPr lang="en-US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Both process on B-heavy with </a:t>
                      </a:r>
                    </a:p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125 KLD Distillery on Syrup </a:t>
                      </a:r>
                      <a:endParaRPr lang="en-US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Both process on B-heavy </a:t>
                      </a:r>
                      <a:endParaRPr lang="en-IN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66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 till date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 </a:t>
                      </a:r>
                      <a:endParaRPr lang="en-IN" sz="1600" b="1" i="1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 actual </a:t>
                      </a:r>
                      <a:endParaRPr lang="en-IN" sz="1600" b="1" i="1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 Till date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5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10.50</a:t>
                      </a: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42.00</a:t>
                      </a: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40.51</a:t>
                      </a: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41.00</a:t>
                      </a: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C48BEFA-87B4-C259-BEDA-990B5788C5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014" y="152400"/>
            <a:ext cx="1799663" cy="5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2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4FFDA-3C2C-37C8-2ABD-BD281605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527373-8B75-EBA5-4292-B19299F3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Cane Supply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3AB305-21BD-8151-0D9F-4DFC05CF5897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90600"/>
          <a:ext cx="10591798" cy="52829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6280">
                  <a:extLst>
                    <a:ext uri="{9D8B030D-6E8A-4147-A177-3AD203B41FA5}">
                      <a16:colId xmlns:a16="http://schemas.microsoft.com/office/drawing/2014/main" val="984059357"/>
                    </a:ext>
                  </a:extLst>
                </a:gridCol>
                <a:gridCol w="1396280">
                  <a:extLst>
                    <a:ext uri="{9D8B030D-6E8A-4147-A177-3AD203B41FA5}">
                      <a16:colId xmlns:a16="http://schemas.microsoft.com/office/drawing/2014/main" val="3075038638"/>
                    </a:ext>
                  </a:extLst>
                </a:gridCol>
                <a:gridCol w="2385932">
                  <a:extLst>
                    <a:ext uri="{9D8B030D-6E8A-4147-A177-3AD203B41FA5}">
                      <a16:colId xmlns:a16="http://schemas.microsoft.com/office/drawing/2014/main" val="1035039279"/>
                    </a:ext>
                  </a:extLst>
                </a:gridCol>
                <a:gridCol w="1775418">
                  <a:extLst>
                    <a:ext uri="{9D8B030D-6E8A-4147-A177-3AD203B41FA5}">
                      <a16:colId xmlns:a16="http://schemas.microsoft.com/office/drawing/2014/main" val="1504415912"/>
                    </a:ext>
                  </a:extLst>
                </a:gridCol>
                <a:gridCol w="1717001">
                  <a:extLst>
                    <a:ext uri="{9D8B030D-6E8A-4147-A177-3AD203B41FA5}">
                      <a16:colId xmlns:a16="http://schemas.microsoft.com/office/drawing/2014/main" val="2373464148"/>
                    </a:ext>
                  </a:extLst>
                </a:gridCol>
                <a:gridCol w="1920887">
                  <a:extLst>
                    <a:ext uri="{9D8B030D-6E8A-4147-A177-3AD203B41FA5}">
                      <a16:colId xmlns:a16="http://schemas.microsoft.com/office/drawing/2014/main" val="1748218259"/>
                    </a:ext>
                  </a:extLst>
                </a:gridCol>
              </a:tblGrid>
              <a:tr h="7500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Day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Date `24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Cane Purchased (qtls) 2024-25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Date `25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Proposed Supply (qtls) (25- 26)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No. of Functional Centers 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50819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25-Oct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3168.62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24-Oct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3200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30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52791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26-Oct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13653.07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25-Oct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61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182193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27-Oct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32465.57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26-Oct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150685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28-Oct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43525.18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27-Oct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75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46027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29-Oct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51142.61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28-Oct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80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315666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30-Oct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56153.47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29-Oct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85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351290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31-Oct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54543.54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30-Oct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95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994331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47673.57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31-Oct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107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694783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61281.42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107</a:t>
                      </a:r>
                      <a:endParaRPr kumimoji="0" lang="en-US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141930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10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3-Nov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66659.21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2-Nov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107</a:t>
                      </a:r>
                      <a:endParaRPr kumimoji="0" lang="en-US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570030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4-Nov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78672.39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3-Nov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107</a:t>
                      </a:r>
                      <a:endParaRPr kumimoji="0" lang="en-US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57753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12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5-Nov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77452.95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4-Nov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107</a:t>
                      </a:r>
                      <a:endParaRPr kumimoji="0" lang="en-US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29741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13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6-Nov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75625.13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5-Nov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107</a:t>
                      </a:r>
                      <a:endParaRPr kumimoji="0" lang="en-US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851429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14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7-Nov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79707.21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6-Nov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104000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107</a:t>
                      </a:r>
                      <a:endParaRPr kumimoji="0" lang="en-US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363589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15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8-Nov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98080.95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7-Nov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107</a:t>
                      </a:r>
                      <a:endParaRPr kumimoji="0" lang="en-US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402684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16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9-Nov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96099.09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8-Nov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107</a:t>
                      </a:r>
                      <a:endParaRPr kumimoji="0" lang="en-US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457546"/>
                  </a:ext>
                </a:extLst>
              </a:tr>
              <a:tr h="2427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17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10-Nov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Aptos" panose="020B0004020202020204" pitchFamily="34" charset="0"/>
                        </a:rPr>
                        <a:t>102037.00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Aptos" panose="020B0004020202020204" pitchFamily="34" charset="0"/>
                        </a:rPr>
                        <a:t>9-Nov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107</a:t>
                      </a:r>
                      <a:endParaRPr kumimoji="0" lang="en-US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35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586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AA8E9F-0B45-2035-EF55-D57879F8C0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7910" y="2133600"/>
            <a:ext cx="5085430" cy="72434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800" b="1"/>
              <a:t>POWER PLANT</a:t>
            </a:r>
          </a:p>
        </p:txBody>
      </p:sp>
      <p:pic>
        <p:nvPicPr>
          <p:cNvPr id="6" name="Picture Placeholder 5" descr="A close-up of a factory&#10;&#10;Description automatically generated with medium confidence">
            <a:extLst>
              <a:ext uri="{FF2B5EF4-FFF2-40B4-BE49-F238E27FC236}">
                <a16:creationId xmlns:a16="http://schemas.microsoft.com/office/drawing/2014/main" id="{F1ABCD76-4FE9-486B-64DF-2EF2A11939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5" r="12901"/>
          <a:stretch/>
        </p:blipFill>
        <p:spPr>
          <a:xfrm>
            <a:off x="0" y="0"/>
            <a:ext cx="5378450" cy="6857999"/>
          </a:xfrm>
        </p:spPr>
      </p:pic>
    </p:spTree>
    <p:extLst>
      <p:ext uri="{BB962C8B-B14F-4D97-AF65-F5344CB8AC3E}">
        <p14:creationId xmlns:p14="http://schemas.microsoft.com/office/powerpoint/2010/main" val="98396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69D8-BF16-704B-C1EF-B861081F2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F57E5-8651-8068-CADE-02B6AA20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8D1D6B-6020-A530-9A8E-54E7E6C65754}"/>
              </a:ext>
            </a:extLst>
          </p:cNvPr>
          <p:cNvSpPr txBox="1"/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9ECCF5-DE14-AC49-2516-E4B6D30615E3}"/>
              </a:ext>
            </a:extLst>
          </p:cNvPr>
          <p:cNvGraphicFramePr>
            <a:graphicFrameLocks noGrp="1"/>
          </p:cNvGraphicFramePr>
          <p:nvPr/>
        </p:nvGraphicFramePr>
        <p:xfrm>
          <a:off x="272144" y="1012374"/>
          <a:ext cx="11723914" cy="5279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3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9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 b="1"/>
                      </a:pPr>
                      <a:r>
                        <a:rPr lang="en-US" sz="1600" b="1" u="sng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 b="1"/>
                      </a:pPr>
                      <a:r>
                        <a:rPr lang="en-US" sz="2200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30.85 MW Power Plant</a:t>
                      </a:r>
                      <a:r>
                        <a:rPr lang="en-US" sz="2200" b="1" u="sng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-</a:t>
                      </a:r>
                      <a:endParaRPr lang="en-IN" sz="22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30.85 MW Co-gen Plant was successfully started on 24/10/2025.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Boiler Load: 55–60 TPH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Turbine (TG) Load: 13.0 MW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cane crushing, the boiler load increased to 110–120 TPH.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operating parameters were found within limits.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Steam Supply: Steam is being supplied to the Mill Turbines through the PRDS system from the 150 TPH Boiler.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600" b="1" u="none" kern="120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600" b="1"/>
                      </a:pPr>
                      <a:r>
                        <a:rPr lang="en-US" sz="2200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 TPH Boiler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85750" marR="0" indent="-28575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70 TPH Boiler will be started as per steam demand during increased cane crushing.</a:t>
                      </a:r>
                    </a:p>
                    <a:p>
                      <a:pPr marL="285750" marR="0" indent="-28575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000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 MW Distillery Cogen</a:t>
                      </a:r>
                    </a:p>
                    <a:p>
                      <a:pPr marL="285750" marR="0" indent="-28575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4.0 MW Distillery Co-gen Plant was stopped on 19/10/2025 due to the closure of the distillery season, and maintenance work is presently under progress. </a:t>
                      </a:r>
                    </a:p>
                    <a:p>
                      <a:pPr marL="285750" marR="0" indent="-28575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85750" marR="0" indent="-28575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UPERC CRE Regulation 2024 has been approved on dated 17/10/2025 , Tariff Rate has been revised for next 05 Years w.e.f. from 01/04/24 to 31/03/29. For FY 2025-26 the Tariff rate will be applicable Rs.- 4.8505/</a:t>
                      </a: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Kwh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solidFill>
                      <a:srgbClr val="FBD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AE323A6-BCD2-BFDF-F98C-2F127F3A88B6}"/>
              </a:ext>
            </a:extLst>
          </p:cNvPr>
          <p:cNvSpPr txBox="1">
            <a:spLocks/>
          </p:cNvSpPr>
          <p:nvPr/>
        </p:nvSpPr>
        <p:spPr>
          <a:xfrm>
            <a:off x="3548418" y="218364"/>
            <a:ext cx="5008728" cy="45037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prstClr val="black"/>
                </a:solidFill>
                <a:latin typeface="Arial"/>
              </a:rPr>
              <a:t>HIGHLIGHTS FOR THE WEEK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10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4945E-9E29-822F-3C60-B9E515897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9685A8C9-869F-3127-408E-87A75ADE4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12C8F7EA-6EA2-9C34-193A-71E973485463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B4D040-D61A-4BB0-1C64-ABE8EE8E378A}"/>
              </a:ext>
            </a:extLst>
          </p:cNvPr>
          <p:cNvGraphicFramePr>
            <a:graphicFrameLocks noGrp="1"/>
          </p:cNvGraphicFramePr>
          <p:nvPr/>
        </p:nvGraphicFramePr>
        <p:xfrm>
          <a:off x="254186" y="838200"/>
          <a:ext cx="11709214" cy="55626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36673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3799679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2403878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2248789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2520195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Generation &amp; Export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6069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Power Generation (LU)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4.06</a:t>
                      </a: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4.06</a:t>
                      </a: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38158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Export (LU)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2.96</a:t>
                      </a: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2.96</a:t>
                      </a: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862756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Export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72.91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72.91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537457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Consumption (% of Gen.)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27.09</a:t>
                      </a: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27.09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42757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Plant Process (% of Gen.)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10.31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10.31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Distillery Plant Process (% of Gen.)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0.70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0.70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Aux Consumption (% of Gen.)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16.08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16.08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DB648F5-2DA8-5E81-6C8B-137236DDC30D}"/>
              </a:ext>
            </a:extLst>
          </p:cNvPr>
          <p:cNvSpPr txBox="1">
            <a:spLocks/>
          </p:cNvSpPr>
          <p:nvPr/>
        </p:nvSpPr>
        <p:spPr>
          <a:xfrm>
            <a:off x="3054555" y="70644"/>
            <a:ext cx="5937045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Weekly Performance Snapshot - Power</a:t>
            </a:r>
          </a:p>
        </p:txBody>
      </p:sp>
    </p:spTree>
    <p:extLst>
      <p:ext uri="{BB962C8B-B14F-4D97-AF65-F5344CB8AC3E}">
        <p14:creationId xmlns:p14="http://schemas.microsoft.com/office/powerpoint/2010/main" val="2385155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6814A-5353-8C79-2139-E75EEF734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7F38FAE-013F-C21B-DF17-6E58ACBD2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3D682389-CC51-DE9D-3BA8-E99C9BFAB757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5584F3-684D-ACDF-D8BD-8DAD98957C77}"/>
              </a:ext>
            </a:extLst>
          </p:cNvPr>
          <p:cNvGraphicFramePr>
            <a:graphicFrameLocks noGrp="1"/>
          </p:cNvGraphicFramePr>
          <p:nvPr/>
        </p:nvGraphicFramePr>
        <p:xfrm>
          <a:off x="152402" y="856405"/>
          <a:ext cx="11810998" cy="594631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30291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2988419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081961">
                  <a:extLst>
                    <a:ext uri="{9D8B030D-6E8A-4147-A177-3AD203B41FA5}">
                      <a16:colId xmlns:a16="http://schemas.microsoft.com/office/drawing/2014/main" val="3356476781"/>
                    </a:ext>
                  </a:extLst>
                </a:gridCol>
                <a:gridCol w="1622941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391093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1854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1503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337994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Boiler 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 (25-26)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 (24-25)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42757"/>
                  </a:ext>
                </a:extLst>
              </a:tr>
              <a:tr h="320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- 150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&gt;144.0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91.8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91.8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320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– 70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&gt;64.0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320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– 35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&gt;33.0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320588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Turbine 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49042"/>
                  </a:ext>
                </a:extLst>
              </a:tr>
              <a:tr h="3788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30.85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 95.00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56.39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56.39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9873"/>
                  </a:ext>
                </a:extLst>
              </a:tr>
              <a:tr h="320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3.0 MW (O)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</a:t>
                      </a:r>
                      <a:r>
                        <a:rPr lang="en-US" sz="1800" b="1" i="0" u="none" strike="noStrike" baseline="0" dirty="0">
                          <a:solidFill>
                            <a:srgbClr val="00B050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90.00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888908"/>
                  </a:ext>
                </a:extLst>
              </a:tr>
              <a:tr h="320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3.0 MW (N)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 75.00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991730"/>
                  </a:ext>
                </a:extLst>
              </a:tr>
              <a:tr h="320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4.0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 80.00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439228"/>
                  </a:ext>
                </a:extLst>
              </a:tr>
              <a:tr h="32058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Efficiency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2000" b="1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53413"/>
                  </a:ext>
                </a:extLst>
              </a:tr>
              <a:tr h="320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Steam/Fuel Ratio – 150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≥2.54</a:t>
                      </a:r>
                    </a:p>
                  </a:txBody>
                  <a:tcPr marL="9525" marR="9525" marT="952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2.40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2.40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337206"/>
                  </a:ext>
                </a:extLst>
              </a:tr>
              <a:tr h="3497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Steam/Fuel Ratio – 70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≥2.19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307069"/>
                  </a:ext>
                </a:extLst>
              </a:tr>
              <a:tr h="3497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Steam/Fuel Ratio – 35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≥1.88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90477"/>
                  </a:ext>
                </a:extLst>
              </a:tr>
              <a:tr h="3497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30.85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&lt;5.20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4.98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4.98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4032"/>
                  </a:ext>
                </a:extLst>
              </a:tr>
              <a:tr h="3497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3 MW (O)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&lt;9.00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5181"/>
                  </a:ext>
                </a:extLst>
              </a:tr>
              <a:tr h="3497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3 MW (N)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&lt;9.00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56512"/>
                  </a:ext>
                </a:extLst>
              </a:tr>
              <a:tr h="3497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4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&lt;9.20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94061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C378EED-2C52-F8E5-19E5-C3141939B6DA}"/>
              </a:ext>
            </a:extLst>
          </p:cNvPr>
          <p:cNvSpPr txBox="1">
            <a:spLocks/>
          </p:cNvSpPr>
          <p:nvPr/>
        </p:nvSpPr>
        <p:spPr>
          <a:xfrm>
            <a:off x="2292554" y="70644"/>
            <a:ext cx="5937046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Weekly Performance Snapshot – Power 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740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6D46-EB0E-4199-DA51-9DB10FCA3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7C95F79F-8B64-79A3-FF15-CAA6163F3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240F53FB-9C09-FAED-F7B9-976D2482E9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8421" y="157162"/>
            <a:ext cx="6448926" cy="640453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30.85 mw turbine running parameters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D490515A-0252-C16E-ADAE-7659F60EF416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 preferRelativeResize="0"/>
          <p:nvPr/>
        </p:nvPicPr>
        <p:blipFill>
          <a:blip r:embed="rId4" cstate="print"/>
          <a:srcRect t="6726"/>
          <a:stretch>
            <a:fillRect/>
          </a:stretch>
        </p:blipFill>
        <p:spPr>
          <a:xfrm>
            <a:off x="67678" y="925286"/>
            <a:ext cx="12124322" cy="64859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8485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A5F9A-DC56-0320-D38C-3D609401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0F9477D-292D-CD33-A003-AD25C1D1B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D5825D2C-0AC1-7760-A062-6E1AD35AFD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8664" y="157162"/>
            <a:ext cx="6542086" cy="640453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150 tph boiler running parameters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04BB7F7E-D2DA-DF23-75E5-08CA13429782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image2.png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PicPr preferRelativeResize="0"/>
          <p:nvPr/>
        </p:nvPicPr>
        <p:blipFill>
          <a:blip r:embed="rId4" cstate="print"/>
          <a:srcRect t="8021"/>
          <a:stretch>
            <a:fillRect/>
          </a:stretch>
        </p:blipFill>
        <p:spPr>
          <a:xfrm>
            <a:off x="252412" y="881743"/>
            <a:ext cx="11687175" cy="6528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5680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FBFA9-C62A-FE6E-E52B-10105AEF5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892680DA-70A0-9AF4-5CFC-14522FC7B6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367DC356-2AE6-CDA4-3281-04FB272A64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8421" y="157162"/>
            <a:ext cx="6448926" cy="640453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sz="3200" b="1">
                <a:solidFill>
                  <a:srgbClr val="002060"/>
                </a:solidFill>
              </a:rPr>
              <a:t>30.85 mw turbine running parameters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1C994B4E-684B-EC7A-333E-2B7EE0BC3206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 preferRelativeResize="0"/>
          <p:nvPr/>
        </p:nvPicPr>
        <p:blipFill>
          <a:blip r:embed="rId4" cstate="print"/>
          <a:srcRect t="8294"/>
          <a:stretch>
            <a:fillRect/>
          </a:stretch>
        </p:blipFill>
        <p:spPr>
          <a:xfrm>
            <a:off x="239629" y="881743"/>
            <a:ext cx="11513614" cy="63119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1648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BE04C-9F8A-B5F5-0876-88280F658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79C549E2-FFC4-DA9C-1BA2-7D8554FE0B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2CAECF70-B6AB-082A-B2BD-014818E31F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8664" y="157162"/>
            <a:ext cx="6542086" cy="640453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150 tph boiler running parameters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F52FDF71-07D8-01DC-769D-25E3F3EF962F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PicPr preferRelativeResize="0"/>
          <p:nvPr/>
        </p:nvPicPr>
        <p:blipFill>
          <a:blip r:embed="rId4" cstate="print"/>
          <a:srcRect t="8442"/>
          <a:stretch>
            <a:fillRect/>
          </a:stretch>
        </p:blipFill>
        <p:spPr>
          <a:xfrm>
            <a:off x="224088" y="914400"/>
            <a:ext cx="11743824" cy="6166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6095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03E47A-96A2-67E2-B290-707EB7C81C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9D7156-F29C-41EC-9F87-87DDF0705A0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271FCD-0336-B0A5-9071-036D47088A06}"/>
              </a:ext>
            </a:extLst>
          </p:cNvPr>
          <p:cNvSpPr txBox="1">
            <a:spLocks/>
          </p:cNvSpPr>
          <p:nvPr/>
        </p:nvSpPr>
        <p:spPr>
          <a:xfrm>
            <a:off x="3268664" y="157162"/>
            <a:ext cx="6542086" cy="64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none" dirty="0">
                <a:solidFill>
                  <a:srgbClr val="002060"/>
                </a:solidFill>
              </a:rPr>
              <a:t>150 TPH BOILER FURNACE VIEW</a:t>
            </a:r>
            <a:endParaRPr lang="en-US" sz="3200" b="1" cap="none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59BE2-4066-BA79-FD61-D0F3EB0C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49" r="3559" b="10476"/>
          <a:stretch>
            <a:fillRect/>
          </a:stretch>
        </p:blipFill>
        <p:spPr>
          <a:xfrm>
            <a:off x="152401" y="957943"/>
            <a:ext cx="11930742" cy="55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8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118062-C76E-427E-DB0F-8EEB8A04E514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990600"/>
          <a:ext cx="2895600" cy="2133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83996521"/>
                    </a:ext>
                  </a:extLst>
                </a:gridCol>
              </a:tblGrid>
              <a:tr h="1070212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18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2518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Operation days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NOS.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2270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Crushed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60231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Bagasse Received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008429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Bagasse Stock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4">
            <a:extLst>
              <a:ext uri="{FF2B5EF4-FFF2-40B4-BE49-F238E27FC236}">
                <a16:creationId xmlns:a16="http://schemas.microsoft.com/office/drawing/2014/main" id="{E553F84D-A8F9-1DED-A66F-7D24A014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69558"/>
            <a:ext cx="834390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BAGASSE GENERATION &amp; CONSUMPTION DETAILS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210800" y="990600"/>
          <a:ext cx="1524000" cy="2155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540"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 24-25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54">
                <a:tc gridSpan="2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31751" y="1005840"/>
          <a:ext cx="3933574" cy="2130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5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8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73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Hourly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Current     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Last</a:t>
                      </a:r>
                      <a:r>
                        <a:rPr lang="en-IN" sz="1400" b="1" kern="1200" baseline="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Week</a:t>
                      </a:r>
                      <a:endParaRPr lang="en-IN" sz="1400" b="1" kern="1200" dirty="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Hourly           (Till Date)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 24-25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416.66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0" y="3303028"/>
          <a:ext cx="2895600" cy="87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22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Gen. 70 TPH Boiler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Bag. Cons. 70 TPH Boiler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to Fuel Ratio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81000" y="4318135"/>
          <a:ext cx="2895600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Gen. 150 TPH Boiler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Bag. Cons. 150 TPH Boiler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to Fuel Ratio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0210800" y="3295936"/>
          <a:ext cx="1524000" cy="903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0210800" y="4330011"/>
          <a:ext cx="1524000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2201.9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531751" y="3326778"/>
          <a:ext cx="3935849" cy="86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64.0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531751" y="4330011"/>
          <a:ext cx="3935849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696200" y="990600"/>
          <a:ext cx="2362200" cy="214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24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Current     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Last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Week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6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7696200" y="3303028"/>
          <a:ext cx="2375848" cy="89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6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696200" y="4330011"/>
          <a:ext cx="2334904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2201.9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381000" y="5241880"/>
          <a:ext cx="28956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Gen. (35 T Boiler)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Bag. Cons. (35 T Boiler)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600" b="0" i="0" u="none" strike="noStrike" kern="1200" dirty="0" err="1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Slop</a:t>
                      </a:r>
                      <a:r>
                        <a:rPr lang="fr-FR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Cons. (35 T Boiler)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to Fuel Ratio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0210800" y="5257690"/>
          <a:ext cx="1524000" cy="120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531751" y="5241880"/>
          <a:ext cx="3935849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8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1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&gt;1.88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696200" y="5249500"/>
          <a:ext cx="2334904" cy="1211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&gt;1.88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43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53774-6C00-5929-FA43-207DB043C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AA4833-A7AE-F14E-0343-028FFA17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Cane Availability (Region)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D4B3AC-4116-5497-C1F1-40B7EC114E67}"/>
              </a:ext>
            </a:extLst>
          </p:cNvPr>
          <p:cNvGraphicFramePr>
            <a:graphicFrameLocks noGrp="1"/>
          </p:cNvGraphicFramePr>
          <p:nvPr/>
        </p:nvGraphicFramePr>
        <p:xfrm>
          <a:off x="609598" y="1219200"/>
          <a:ext cx="11277599" cy="464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3407">
                  <a:extLst>
                    <a:ext uri="{9D8B030D-6E8A-4147-A177-3AD203B41FA5}">
                      <a16:colId xmlns:a16="http://schemas.microsoft.com/office/drawing/2014/main" val="276786663"/>
                    </a:ext>
                  </a:extLst>
                </a:gridCol>
                <a:gridCol w="1407464">
                  <a:extLst>
                    <a:ext uri="{9D8B030D-6E8A-4147-A177-3AD203B41FA5}">
                      <a16:colId xmlns:a16="http://schemas.microsoft.com/office/drawing/2014/main" val="1091610122"/>
                    </a:ext>
                  </a:extLst>
                </a:gridCol>
                <a:gridCol w="1383987">
                  <a:extLst>
                    <a:ext uri="{9D8B030D-6E8A-4147-A177-3AD203B41FA5}">
                      <a16:colId xmlns:a16="http://schemas.microsoft.com/office/drawing/2014/main" val="1324665933"/>
                    </a:ext>
                  </a:extLst>
                </a:gridCol>
                <a:gridCol w="1474539">
                  <a:extLst>
                    <a:ext uri="{9D8B030D-6E8A-4147-A177-3AD203B41FA5}">
                      <a16:colId xmlns:a16="http://schemas.microsoft.com/office/drawing/2014/main" val="1232786700"/>
                    </a:ext>
                  </a:extLst>
                </a:gridCol>
                <a:gridCol w="1496898">
                  <a:extLst>
                    <a:ext uri="{9D8B030D-6E8A-4147-A177-3AD203B41FA5}">
                      <a16:colId xmlns:a16="http://schemas.microsoft.com/office/drawing/2014/main" val="1210926989"/>
                    </a:ext>
                  </a:extLst>
                </a:gridCol>
                <a:gridCol w="1383987">
                  <a:extLst>
                    <a:ext uri="{9D8B030D-6E8A-4147-A177-3AD203B41FA5}">
                      <a16:colId xmlns:a16="http://schemas.microsoft.com/office/drawing/2014/main" val="4052090854"/>
                    </a:ext>
                  </a:extLst>
                </a:gridCol>
                <a:gridCol w="1113451">
                  <a:extLst>
                    <a:ext uri="{9D8B030D-6E8A-4147-A177-3AD203B41FA5}">
                      <a16:colId xmlns:a16="http://schemas.microsoft.com/office/drawing/2014/main" val="1018771134"/>
                    </a:ext>
                  </a:extLst>
                </a:gridCol>
                <a:gridCol w="1363866">
                  <a:extLst>
                    <a:ext uri="{9D8B030D-6E8A-4147-A177-3AD203B41FA5}">
                      <a16:colId xmlns:a16="http://schemas.microsoft.com/office/drawing/2014/main" val="360886208"/>
                    </a:ext>
                  </a:extLst>
                </a:gridCol>
              </a:tblGrid>
              <a:tr h="21591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Region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Area (ha)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Avg Yield (qtl/ha)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Avg Drawal (qtl/ha)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Available cane (lakh qtl)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Expected to mill based on Avg Drawal (lakh qtl)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Drawl as % of Yield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Reported Cane Supply by Regional Heads (lakh qtl)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0285"/>
                  </a:ext>
                </a:extLst>
              </a:tr>
              <a:tr h="10689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Region-1 (Ajeet K. Singh)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27,548.95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480.39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328.13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132.34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90.40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68.30%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94.7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0774433"/>
                  </a:ext>
                </a:extLst>
              </a:tr>
              <a:tr h="10689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Region-2 (Ajeet Verma)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26,162.26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455.22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288.94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119.10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75.59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63.50%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79.5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3973905"/>
                  </a:ext>
                </a:extLst>
              </a:tr>
              <a:tr h="35112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Grand Total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53,711.21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467.8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308.54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251.26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165.72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>
                          <a:effectLst/>
                          <a:latin typeface="Aptos" panose="020B0004020202020204" pitchFamily="34" charset="0"/>
                        </a:rPr>
                        <a:t>66.00%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0" dirty="0">
                          <a:effectLst/>
                          <a:latin typeface="Aptos" panose="020B0004020202020204" pitchFamily="34" charset="0"/>
                        </a:rPr>
                        <a:t>174.2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7418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93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0" y="6492876"/>
            <a:ext cx="2133600" cy="36512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70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14400" y="1098850"/>
          <a:ext cx="10210800" cy="507306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9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err="1"/>
                        <a:t>S.No</a:t>
                      </a:r>
                      <a:r>
                        <a:rPr lang="en-US" sz="1800" b="1" u="none" strike="noStrike" dirty="0"/>
                        <a:t>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kern="1200" dirty="0"/>
                        <a:t>DESCRIPTION</a:t>
                      </a:r>
                      <a:endParaRPr lang="en-US" sz="1800" b="1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/>
                        <a:t>WORK STATUS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/>
                        <a:t>1.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baseline="0" dirty="0"/>
                        <a:t>ID fan inner casing SS cladding (1.6 mm) work.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100%</a:t>
                      </a:r>
                      <a:r>
                        <a:rPr lang="en-US" sz="1800" u="none" strike="noStrike" kern="1200" baseline="0" dirty="0"/>
                        <a:t> COMPLETED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/>
                        <a:t>2.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Auxiliary</a:t>
                      </a:r>
                      <a:r>
                        <a:rPr lang="en-US" sz="1800" u="none" strike="noStrike" kern="1200" baseline="0" dirty="0"/>
                        <a:t> fans bearing checking work.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/>
                        <a:t>100% COMPLETED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5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/>
                        <a:t>3.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SMBC</a:t>
                      </a:r>
                      <a:r>
                        <a:rPr lang="en-US" sz="1800" u="none" strike="noStrike" kern="1200" baseline="0" dirty="0"/>
                        <a:t> belt 8 mtr piece hot jointing &amp; replacement work.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100% </a:t>
                      </a:r>
                      <a:r>
                        <a:rPr lang="en-US" sz="1800" u="none" strike="noStrike" kern="1200" baseline="0" dirty="0"/>
                        <a:t>COMPLETED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2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/>
                        <a:t>4.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Ash silo bag</a:t>
                      </a:r>
                      <a:r>
                        <a:rPr lang="en-US" sz="1800" u="none" strike="noStrike" kern="1200" baseline="0" dirty="0"/>
                        <a:t> replacement work. (20 out of 36)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100% </a:t>
                      </a:r>
                      <a:r>
                        <a:rPr lang="en-US" sz="1800" u="none" strike="noStrike" kern="1200" baseline="0" dirty="0"/>
                        <a:t>COMPLETED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7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/>
                        <a:t>5.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Evaporator</a:t>
                      </a:r>
                      <a:r>
                        <a:rPr lang="en-US" sz="1800" u="none" strike="noStrike" kern="1200" baseline="0" dirty="0"/>
                        <a:t> fabric expansion bellow replacement work.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100% </a:t>
                      </a:r>
                      <a:r>
                        <a:rPr lang="en-US" sz="1800" u="none" strike="noStrike" kern="1200" baseline="0" dirty="0"/>
                        <a:t>COMPLETED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Fuel handling &amp; fuel feeding system health check-up &amp; overhauling work.</a:t>
                      </a: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100% </a:t>
                      </a:r>
                      <a:r>
                        <a:rPr lang="en-US" sz="1800" u="none" strike="noStrike" kern="1200" baseline="0" dirty="0"/>
                        <a:t>COMPLETED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Cooling tower basin</a:t>
                      </a:r>
                      <a:r>
                        <a:rPr lang="en-US" sz="180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cleaning work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100% </a:t>
                      </a:r>
                      <a:r>
                        <a:rPr lang="en-US" sz="1800" u="none" strike="noStrike" kern="1200" baseline="0" dirty="0"/>
                        <a:t>COMPLETED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Turbine &amp; its auxiliaries checkup &amp; overhauling work</a:t>
                      </a: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100% </a:t>
                      </a:r>
                      <a:r>
                        <a:rPr lang="en-US" sz="1800" u="none" strike="noStrike" kern="1200" baseline="0" dirty="0"/>
                        <a:t>COMPLETED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Boiler feed pump</a:t>
                      </a:r>
                      <a:r>
                        <a:rPr lang="en-US" sz="180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health checkup work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/>
                        <a:t>100% </a:t>
                      </a:r>
                      <a:r>
                        <a:rPr lang="en-US" sz="1800" u="none" strike="noStrike" kern="1200" baseline="0" dirty="0"/>
                        <a:t>COMPLETED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2" marR="7422" marT="55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42657" y="228601"/>
            <a:ext cx="4038600" cy="43088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35TPH Boiler For This Week</a:t>
            </a:r>
          </a:p>
        </p:txBody>
      </p:sp>
    </p:spTree>
    <p:extLst>
      <p:ext uri="{BB962C8B-B14F-4D97-AF65-F5344CB8AC3E}">
        <p14:creationId xmlns:p14="http://schemas.microsoft.com/office/powerpoint/2010/main" val="3940882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13514" y="170471"/>
            <a:ext cx="3679372" cy="43088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35 TPH Boiler ID Fan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43200" y="1138732"/>
            <a:ext cx="6781800" cy="430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ID Fan internal SS cladding work done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765438"/>
            <a:ext cx="4819796" cy="4025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rot="10800000" flipV="1">
            <a:off x="1538433" y="5987019"/>
            <a:ext cx="88392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dirty="0"/>
              <a:t>ID fan inner casing found eroded, SS cladding (1.6 MM) with MS plate replaced.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96" y="1792585"/>
            <a:ext cx="3907704" cy="3998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452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887200" y="6531334"/>
            <a:ext cx="1295400" cy="326666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9800" y="254913"/>
            <a:ext cx="7848600" cy="430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35 TPH Boiler DA Fan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200" y="1143000"/>
            <a:ext cx="67818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font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DA FAN CHECKING &amp; ALIGNMENT WORK DONE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498068"/>
            <a:ext cx="11353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General maintenance and alignment work carried out on DA Fan, including inspection, cleaning, bearing greasing.</a:t>
            </a:r>
          </a:p>
        </p:txBody>
      </p:sp>
      <p:sp>
        <p:nvSpPr>
          <p:cNvPr id="7" name="Quad Arrow 6"/>
          <p:cNvSpPr/>
          <p:nvPr/>
        </p:nvSpPr>
        <p:spPr>
          <a:xfrm>
            <a:off x="5581650" y="2286000"/>
            <a:ext cx="1733550" cy="1828800"/>
          </a:xfrm>
          <a:prstGeom prst="quadArrow">
            <a:avLst>
              <a:gd name="adj1" fmla="val 12969"/>
              <a:gd name="adj2" fmla="val 14160"/>
              <a:gd name="adj3" fmla="val 16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Quad Arrow 15"/>
          <p:cNvSpPr/>
          <p:nvPr/>
        </p:nvSpPr>
        <p:spPr>
          <a:xfrm>
            <a:off x="8858250" y="2209800"/>
            <a:ext cx="1733550" cy="1828800"/>
          </a:xfrm>
          <a:prstGeom prst="quadArrow">
            <a:avLst>
              <a:gd name="adj1" fmla="val 12969"/>
              <a:gd name="adj2" fmla="val 14160"/>
              <a:gd name="adj3" fmla="val 16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019800" y="4038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+0.05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6150" y="2971800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+0.03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15050" y="1992868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0.00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91075" y="2983468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-0.03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34050" y="4477821"/>
            <a:ext cx="135255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DA Fan 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10650" y="4477821"/>
            <a:ext cx="135255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DA Fan 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964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+0.04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72750" y="29395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+0.03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48801" y="1905000"/>
            <a:ext cx="106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0.00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10550" y="2983468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+0.01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18056" r="28750"/>
          <a:stretch/>
        </p:blipFill>
        <p:spPr>
          <a:xfrm>
            <a:off x="381000" y="1828323"/>
            <a:ext cx="5048251" cy="3448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284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524000" y="6477001"/>
            <a:ext cx="457200" cy="36512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254913"/>
            <a:ext cx="7848600" cy="430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35 TPH Boiler (SMBC)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9000" y="1143000"/>
            <a:ext cx="61722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font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SMBC BELT JOINING &amp; REPLACEMENT WORK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70" y="1990710"/>
            <a:ext cx="3495615" cy="3190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347" y="1843088"/>
            <a:ext cx="3495615" cy="3486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1" y="1838325"/>
            <a:ext cx="3505199" cy="3495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381000" y="5562600"/>
            <a:ext cx="116586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SMBC belt conveyor (SHR) 8 MTR joint replaced with hot jointing, as previous joint was separated &amp; jointed with belt fastener during season.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6375" y="4876800"/>
            <a:ext cx="195262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Damaged portion</a:t>
            </a:r>
          </a:p>
        </p:txBody>
      </p:sp>
    </p:spTree>
    <p:extLst>
      <p:ext uri="{BB962C8B-B14F-4D97-AF65-F5344CB8AC3E}">
        <p14:creationId xmlns:p14="http://schemas.microsoft.com/office/powerpoint/2010/main" val="1166780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8400" y="209965"/>
            <a:ext cx="82296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35 TPH (Evaporator Fabric Bellow)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725671"/>
            <a:ext cx="5257800" cy="3927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5671"/>
            <a:ext cx="4419600" cy="3927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2819400" y="1143000"/>
            <a:ext cx="67818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font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EVAPORATOR FABRIC BELLOW REPLACEMENT WORK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0800000" flipV="1">
            <a:off x="1219200" y="5820099"/>
            <a:ext cx="92202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Out of 13 </a:t>
            </a:r>
            <a:r>
              <a:rPr lang="en-IN" dirty="0" err="1"/>
              <a:t>mtr</a:t>
            </a:r>
            <a:r>
              <a:rPr lang="en-IN" dirty="0"/>
              <a:t> fabric bellow 5 </a:t>
            </a:r>
            <a:r>
              <a:rPr lang="en-IN" dirty="0" err="1"/>
              <a:t>mtr</a:t>
            </a:r>
            <a:r>
              <a:rPr lang="en-IN" dirty="0"/>
              <a:t> bellow replaced with bolster at evaporator inlet flue gas duct.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96F48-B546-7FAA-396C-D64EFD8FE571}"/>
              </a:ext>
            </a:extLst>
          </p:cNvPr>
          <p:cNvCxnSpPr>
            <a:cxnSpLocks/>
          </p:cNvCxnSpPr>
          <p:nvPr/>
        </p:nvCxnSpPr>
        <p:spPr>
          <a:xfrm flipH="1" flipV="1">
            <a:off x="3635829" y="3831772"/>
            <a:ext cx="979714" cy="838200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6D564D-2240-EB11-7524-C44F50FF12AF}"/>
              </a:ext>
            </a:extLst>
          </p:cNvPr>
          <p:cNvCxnSpPr>
            <a:cxnSpLocks/>
          </p:cNvCxnSpPr>
          <p:nvPr/>
        </p:nvCxnSpPr>
        <p:spPr>
          <a:xfrm flipH="1" flipV="1">
            <a:off x="8414658" y="3951515"/>
            <a:ext cx="979714" cy="838200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24D14-B208-E503-4192-352F4285FC06}"/>
              </a:ext>
            </a:extLst>
          </p:cNvPr>
          <p:cNvSpPr txBox="1"/>
          <p:nvPr/>
        </p:nvSpPr>
        <p:spPr>
          <a:xfrm>
            <a:off x="8142515" y="4800601"/>
            <a:ext cx="212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New Fabric Bellow With Bolster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354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263D2-2C33-3682-1903-2EADB70D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48750-BA27-8C8A-462C-E1F5B749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26C80-6382-4340-A040-868ABCFBEC2D}" type="slidenum">
              <a:rPr lang="en-US" smtClean="0"/>
              <a:t>75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6DEB67B-9BD5-F8B9-535B-17CBC5CE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630" y="261396"/>
            <a:ext cx="8707271" cy="490959"/>
          </a:xfrm>
          <a:solidFill>
            <a:srgbClr val="FFFF99"/>
          </a:solidFill>
          <a:ln w="19050">
            <a:solidFill>
              <a:srgbClr val="00FF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300KL Tank Foundation &amp; material shifting work</a:t>
            </a:r>
            <a:endParaRPr lang="en-IN" sz="2200" b="1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AC24-A975-45A1-EAAE-6E44BE37486E}"/>
              </a:ext>
            </a:extLst>
          </p:cNvPr>
          <p:cNvSpPr txBox="1"/>
          <p:nvPr/>
        </p:nvSpPr>
        <p:spPr>
          <a:xfrm>
            <a:off x="134157" y="5649734"/>
            <a:ext cx="5297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300KL Zn- Al Tank Foundation &amp; Sand filling work completed.</a:t>
            </a:r>
            <a:endParaRPr lang="en-IN" sz="2400" b="1" dirty="0"/>
          </a:p>
        </p:txBody>
      </p:sp>
      <p:sp>
        <p:nvSpPr>
          <p:cNvPr id="5" name="AutoShape 2" descr="Image preview">
            <a:extLst>
              <a:ext uri="{FF2B5EF4-FFF2-40B4-BE49-F238E27FC236}">
                <a16:creationId xmlns:a16="http://schemas.microsoft.com/office/drawing/2014/main" id="{27AC9CBF-3C19-8067-307A-CF932EAC37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44232" y="31173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Image preview">
            <a:extLst>
              <a:ext uri="{FF2B5EF4-FFF2-40B4-BE49-F238E27FC236}">
                <a16:creationId xmlns:a16="http://schemas.microsoft.com/office/drawing/2014/main" id="{62CB67EB-837F-B0D0-FBDC-272F720A73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 descr="A person carrying a large crane&#10;&#10;AI-generated content may be incorrect.">
            <a:extLst>
              <a:ext uri="{FF2B5EF4-FFF2-40B4-BE49-F238E27FC236}">
                <a16:creationId xmlns:a16="http://schemas.microsoft.com/office/drawing/2014/main" id="{1F78533A-C49F-ED9B-0D0C-76A4A4ACF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6924"/>
            <a:ext cx="6019468" cy="4646715"/>
          </a:xfrm>
          <a:prstGeom prst="rect">
            <a:avLst/>
          </a:prstGeom>
        </p:spPr>
      </p:pic>
      <p:pic>
        <p:nvPicPr>
          <p:cNvPr id="9" name="Picture 8" descr="A circular concrete slab with dirt and debris&#10;&#10;AI-generated content may be incorrect.">
            <a:extLst>
              <a:ext uri="{FF2B5EF4-FFF2-40B4-BE49-F238E27FC236}">
                <a16:creationId xmlns:a16="http://schemas.microsoft.com/office/drawing/2014/main" id="{B200CF65-D782-60EC-3127-B5AA2FF8D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" y="1022989"/>
            <a:ext cx="5914835" cy="4650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5E76F1-99C2-EC65-06E2-F03DAFA7461F}"/>
              </a:ext>
            </a:extLst>
          </p:cNvPr>
          <p:cNvSpPr txBox="1"/>
          <p:nvPr/>
        </p:nvSpPr>
        <p:spPr>
          <a:xfrm>
            <a:off x="6441711" y="5706598"/>
            <a:ext cx="529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300KL Zn- Al Tank materials Received.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817146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DISTILLERY UNIT  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  <p:pic>
        <p:nvPicPr>
          <p:cNvPr id="6" name="Picture Placeholder 5" descr="A factory with smoke coming out of it&#10;&#10;Description automatically generated with low confidence">
            <a:extLst>
              <a:ext uri="{FF2B5EF4-FFF2-40B4-BE49-F238E27FC236}">
                <a16:creationId xmlns:a16="http://schemas.microsoft.com/office/drawing/2014/main" id="{91191A92-9A88-C0E8-177F-3E6DFACCA7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r="15635"/>
          <a:stretch/>
        </p:blipFill>
        <p:spPr>
          <a:xfrm>
            <a:off x="0" y="0"/>
            <a:ext cx="5378450" cy="6857999"/>
          </a:xfrm>
        </p:spPr>
      </p:pic>
    </p:spTree>
    <p:extLst>
      <p:ext uri="{BB962C8B-B14F-4D97-AF65-F5344CB8AC3E}">
        <p14:creationId xmlns:p14="http://schemas.microsoft.com/office/powerpoint/2010/main" val="17460695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9D7156-F29C-41EC-9F87-87DDF0705A0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2209800"/>
            <a:ext cx="1173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Physical / General Plant observations of the week-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 Plants is under scheduled cleaning &amp; maintenance on dated 19.10.2025</a:t>
            </a: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429000" y="1295400"/>
          <a:ext cx="5334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Physical / General Plant observations-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04800" y="2133600"/>
            <a:ext cx="117348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524000" y="43434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47174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 Fermenter A PHE </a:t>
            </a:r>
          </a:p>
        </p:txBody>
      </p:sp>
      <p:pic>
        <p:nvPicPr>
          <p:cNvPr id="1026" name="Picture 2" descr="Image previe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30"/>
          <a:stretch/>
        </p:blipFill>
        <p:spPr bwMode="auto">
          <a:xfrm>
            <a:off x="990600" y="1110343"/>
            <a:ext cx="5029200" cy="518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p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9"/>
          <a:stretch/>
        </p:blipFill>
        <p:spPr bwMode="auto">
          <a:xfrm>
            <a:off x="6172200" y="1110343"/>
            <a:ext cx="5029199" cy="518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28800" y="5870222"/>
          <a:ext cx="1854200" cy="36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018">
                <a:tc>
                  <a:txBody>
                    <a:bodyPr/>
                    <a:lstStyle/>
                    <a:p>
                      <a:r>
                        <a:rPr lang="en-IN" dirty="0"/>
                        <a:t>Before Cleaning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278612" y="5852478"/>
          <a:ext cx="1854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After</a:t>
                      </a:r>
                      <a:r>
                        <a:rPr lang="en-IN" baseline="0" dirty="0"/>
                        <a:t> Cleaning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647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24245"/>
            <a:ext cx="2743200" cy="914400"/>
          </a:xfrm>
        </p:spPr>
        <p:txBody>
          <a:bodyPr/>
          <a:lstStyle/>
          <a:p>
            <a:r>
              <a:rPr lang="en-IN" sz="3200" dirty="0"/>
              <a:t>Fermenter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098" name="Picture 2" descr="Image preview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15868"/>
            <a:ext cx="4476750" cy="525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15868"/>
            <a:ext cx="4629150" cy="52404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09800" y="5968577"/>
          <a:ext cx="2514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Before cleaning fermenter no.01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086600" y="5943601"/>
          <a:ext cx="2438400" cy="405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82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After cleaning fermenter no.01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96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54D2D-BF9E-CD92-1D10-F63847D0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601B8-4A69-3857-F7AD-B6E21732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Cane Availability- Zones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A34B86-8F95-EC6B-C8D4-432A50420709}"/>
              </a:ext>
            </a:extLst>
          </p:cNvPr>
          <p:cNvGraphicFramePr>
            <a:graphicFrameLocks noGrp="1"/>
          </p:cNvGraphicFramePr>
          <p:nvPr/>
        </p:nvGraphicFramePr>
        <p:xfrm>
          <a:off x="304798" y="914400"/>
          <a:ext cx="11248626" cy="548639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7801">
                  <a:extLst>
                    <a:ext uri="{9D8B030D-6E8A-4147-A177-3AD203B41FA5}">
                      <a16:colId xmlns:a16="http://schemas.microsoft.com/office/drawing/2014/main" val="3981891913"/>
                    </a:ext>
                  </a:extLst>
                </a:gridCol>
                <a:gridCol w="1853843">
                  <a:extLst>
                    <a:ext uri="{9D8B030D-6E8A-4147-A177-3AD203B41FA5}">
                      <a16:colId xmlns:a16="http://schemas.microsoft.com/office/drawing/2014/main" val="180109749"/>
                    </a:ext>
                  </a:extLst>
                </a:gridCol>
                <a:gridCol w="1650823">
                  <a:extLst>
                    <a:ext uri="{9D8B030D-6E8A-4147-A177-3AD203B41FA5}">
                      <a16:colId xmlns:a16="http://schemas.microsoft.com/office/drawing/2014/main" val="2204967507"/>
                    </a:ext>
                  </a:extLst>
                </a:gridCol>
                <a:gridCol w="1650823">
                  <a:extLst>
                    <a:ext uri="{9D8B030D-6E8A-4147-A177-3AD203B41FA5}">
                      <a16:colId xmlns:a16="http://schemas.microsoft.com/office/drawing/2014/main" val="1385810143"/>
                    </a:ext>
                  </a:extLst>
                </a:gridCol>
                <a:gridCol w="2322668">
                  <a:extLst>
                    <a:ext uri="{9D8B030D-6E8A-4147-A177-3AD203B41FA5}">
                      <a16:colId xmlns:a16="http://schemas.microsoft.com/office/drawing/2014/main" val="2860595121"/>
                    </a:ext>
                  </a:extLst>
                </a:gridCol>
                <a:gridCol w="2322668">
                  <a:extLst>
                    <a:ext uri="{9D8B030D-6E8A-4147-A177-3AD203B41FA5}">
                      <a16:colId xmlns:a16="http://schemas.microsoft.com/office/drawing/2014/main" val="296176261"/>
                    </a:ext>
                  </a:extLst>
                </a:gridCol>
              </a:tblGrid>
              <a:tr h="512534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500" b="1" u="none" strike="noStrike" dirty="0">
                          <a:effectLst/>
                          <a:latin typeface="Aptos" panose="020B0004020202020204" pitchFamily="34" charset="0"/>
                        </a:rPr>
                        <a:t>Zonal Manager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500" b="1" u="none" strike="noStrike" dirty="0">
                          <a:effectLst/>
                          <a:latin typeface="Aptos" panose="020B0004020202020204" pitchFamily="34" charset="0"/>
                        </a:rPr>
                        <a:t>Area Manager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500" b="1" u="none" strike="noStrike" dirty="0">
                          <a:effectLst/>
                          <a:latin typeface="Aptos" panose="020B0004020202020204" pitchFamily="34" charset="0"/>
                        </a:rPr>
                        <a:t>Cane Area 25-26    (ha)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500" b="1" u="none" strike="noStrike" dirty="0">
                          <a:effectLst/>
                          <a:latin typeface="Aptos" panose="020B0004020202020204" pitchFamily="34" charset="0"/>
                        </a:rPr>
                        <a:t>Yield per Ha. (</a:t>
                      </a:r>
                      <a:r>
                        <a:rPr lang="en-US" sz="1500" b="1" u="none" strike="noStrike" dirty="0" err="1">
                          <a:effectLst/>
                          <a:latin typeface="Aptos" panose="020B0004020202020204" pitchFamily="34" charset="0"/>
                        </a:rPr>
                        <a:t>Qtls</a:t>
                      </a:r>
                      <a:r>
                        <a:rPr lang="en-US" sz="1500" b="1" u="none" strike="noStrike" dirty="0">
                          <a:effectLst/>
                          <a:latin typeface="Aptos" panose="020B0004020202020204" pitchFamily="34" charset="0"/>
                        </a:rPr>
                        <a:t>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500" b="1" u="none" strike="noStrike" dirty="0" err="1">
                          <a:effectLst/>
                          <a:latin typeface="Aptos" panose="020B0004020202020204" pitchFamily="34" charset="0"/>
                        </a:rPr>
                        <a:t>Drawal</a:t>
                      </a:r>
                      <a:r>
                        <a:rPr lang="en-US" sz="1500" b="1" u="none" strike="noStrike" dirty="0">
                          <a:effectLst/>
                          <a:latin typeface="Aptos" panose="020B0004020202020204" pitchFamily="34" charset="0"/>
                        </a:rPr>
                        <a:t> per ha. (</a:t>
                      </a:r>
                      <a:r>
                        <a:rPr lang="en-US" sz="1500" b="1" u="none" strike="noStrike" dirty="0" err="1">
                          <a:effectLst/>
                          <a:latin typeface="Aptos" panose="020B0004020202020204" pitchFamily="34" charset="0"/>
                        </a:rPr>
                        <a:t>Qtls</a:t>
                      </a:r>
                      <a:r>
                        <a:rPr lang="en-US" sz="1500" b="1" u="none" strike="noStrike" dirty="0">
                          <a:effectLst/>
                          <a:latin typeface="Aptos" panose="020B0004020202020204" pitchFamily="34" charset="0"/>
                        </a:rPr>
                        <a:t>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500" b="1" u="none" strike="noStrike" dirty="0">
                          <a:effectLst/>
                          <a:latin typeface="Aptos" panose="020B0004020202020204" pitchFamily="34" charset="0"/>
                        </a:rPr>
                        <a:t>Estimated Cane availability (</a:t>
                      </a:r>
                      <a:r>
                        <a:rPr lang="en-US" sz="1500" b="1" u="none" strike="noStrike" dirty="0" err="1">
                          <a:effectLst/>
                          <a:latin typeface="Aptos" panose="020B0004020202020204" pitchFamily="34" charset="0"/>
                        </a:rPr>
                        <a:t>Qtls</a:t>
                      </a:r>
                      <a:r>
                        <a:rPr lang="en-US" sz="1500" b="1" u="none" strike="noStrike" dirty="0">
                          <a:effectLst/>
                          <a:latin typeface="Aptos" panose="020B0004020202020204" pitchFamily="34" charset="0"/>
                        </a:rPr>
                        <a:t>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82403"/>
                  </a:ext>
                </a:extLst>
              </a:tr>
              <a:tr h="259135">
                <a:tc rowSpan="5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Aptos" panose="020B0004020202020204" pitchFamily="34" charset="0"/>
                        </a:rPr>
                        <a:t>Ajendra Singh (Lakhimpur. </a:t>
                      </a:r>
                      <a:r>
                        <a:rPr lang="en-US" sz="1600" b="1" u="none" strike="noStrike" dirty="0" err="1">
                          <a:effectLst/>
                          <a:latin typeface="Aptos" panose="020B0004020202020204" pitchFamily="34" charset="0"/>
                        </a:rPr>
                        <a:t>Arnikhana</a:t>
                      </a:r>
                      <a:r>
                        <a:rPr lang="en-US" sz="1600" b="1" u="none" strike="noStrike" dirty="0"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lang="en-US" sz="1600" b="1" u="none" strike="noStrike" dirty="0" err="1">
                          <a:effectLst/>
                          <a:latin typeface="Aptos" panose="020B0004020202020204" pitchFamily="34" charset="0"/>
                        </a:rPr>
                        <a:t>Hargaon</a:t>
                      </a:r>
                      <a:r>
                        <a:rPr lang="en-US" sz="1600" b="1" u="none" strike="noStrike" dirty="0">
                          <a:effectLst/>
                          <a:latin typeface="Aptos" panose="020B0004020202020204" pitchFamily="34" charset="0"/>
                        </a:rPr>
                        <a:t>, Mahmudabad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Ajay Dixit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4908.5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474.7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  <a:latin typeface="Aptos" panose="020B0004020202020204" pitchFamily="34" charset="0"/>
                        </a:rPr>
                        <a:t>319.4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1701411.2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2863777257"/>
                  </a:ext>
                </a:extLst>
              </a:tr>
              <a:tr h="2591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Nahar Singh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4507.6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395.6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340.3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  <a:latin typeface="Aptos" panose="020B0004020202020204" pitchFamily="34" charset="0"/>
                        </a:rPr>
                        <a:t>1610004.0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4001643476"/>
                  </a:ext>
                </a:extLst>
              </a:tr>
              <a:tr h="3119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Shyam Kishor Tripathi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5021.8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454.0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341.3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1700997.4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107097455"/>
                  </a:ext>
                </a:extLst>
              </a:tr>
              <a:tr h="2591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Y.S Chauhan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966.9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395.5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278.5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326104.0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958083174"/>
                  </a:ext>
                </a:extLst>
              </a:tr>
              <a:tr h="2591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15404.8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429.9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319.9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5338516.5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3435680303"/>
                  </a:ext>
                </a:extLst>
              </a:tr>
              <a:tr h="259135">
                <a:tc row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Aptos" panose="020B0004020202020204" pitchFamily="34" charset="0"/>
                        </a:rPr>
                        <a:t>Dheeraj Kr. Singh (Gate)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Dinesh Singh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3922.6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491.0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  <a:latin typeface="Aptos" panose="020B0004020202020204" pitchFamily="34" charset="0"/>
                        </a:rPr>
                        <a:t>325.4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1292030.0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3226243882"/>
                  </a:ext>
                </a:extLst>
              </a:tr>
              <a:tr h="2591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 dirty="0">
                          <a:effectLst/>
                          <a:latin typeface="Aptos" panose="020B0004020202020204" pitchFamily="34" charset="0"/>
                        </a:rPr>
                        <a:t>Ranjeet Singh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4700.2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533.0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361.5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1711100.0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3470115730"/>
                  </a:ext>
                </a:extLst>
              </a:tr>
              <a:tr h="2591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Sheetla Prasad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  <a:latin typeface="Aptos" panose="020B0004020202020204" pitchFamily="34" charset="0"/>
                        </a:rPr>
                        <a:t>3521.3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568.5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322.2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1131100.0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2379835741"/>
                  </a:ext>
                </a:extLst>
              </a:tr>
              <a:tr h="2591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12144.1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530.8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336.4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4134230.0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3205460558"/>
                  </a:ext>
                </a:extLst>
              </a:tr>
              <a:tr h="259135">
                <a:tc row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Aptos" panose="020B0004020202020204" pitchFamily="34" charset="0"/>
                        </a:rPr>
                        <a:t>Pankaj Shrivastav (</a:t>
                      </a:r>
                      <a:r>
                        <a:rPr lang="en-US" sz="1600" b="1" u="none" strike="noStrike" dirty="0" err="1">
                          <a:effectLst/>
                          <a:latin typeface="Aptos" panose="020B0004020202020204" pitchFamily="34" charset="0"/>
                        </a:rPr>
                        <a:t>Nanpara</a:t>
                      </a:r>
                      <a:r>
                        <a:rPr lang="en-US" sz="1600" b="1" u="none" strike="noStrike" dirty="0">
                          <a:effectLst/>
                          <a:latin typeface="Aptos" panose="020B0004020202020204" pitchFamily="34" charset="0"/>
                        </a:rPr>
                        <a:t> +Aira)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Anil Dixit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4752.6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496.6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  <a:latin typeface="Aptos" panose="020B0004020202020204" pitchFamily="34" charset="0"/>
                        </a:rPr>
                        <a:t>312.3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1531676.0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581354097"/>
                  </a:ext>
                </a:extLst>
              </a:tr>
              <a:tr h="3874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Saurabh Pandey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3110.2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368.0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286.0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970000.0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1505145911"/>
                  </a:ext>
                </a:extLst>
              </a:tr>
              <a:tr h="2591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Awanish Singh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3584.6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428.6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318.9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1169287.0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1857028394"/>
                  </a:ext>
                </a:extLst>
              </a:tr>
              <a:tr h="2591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11447.4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431.1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305.7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3670963.0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3480776551"/>
                  </a:ext>
                </a:extLst>
              </a:tr>
              <a:tr h="259135">
                <a:tc row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Aptos" panose="020B0004020202020204" pitchFamily="34" charset="0"/>
                        </a:rPr>
                        <a:t>Y.P. Rao (</a:t>
                      </a:r>
                      <a:r>
                        <a:rPr lang="en-US" sz="1600" b="1" u="none" strike="noStrike" dirty="0" err="1">
                          <a:effectLst/>
                          <a:latin typeface="Aptos" panose="020B0004020202020204" pitchFamily="34" charset="0"/>
                        </a:rPr>
                        <a:t>Belrayan</a:t>
                      </a:r>
                      <a:r>
                        <a:rPr lang="en-US" sz="1600" b="1" u="none" strike="noStrike" dirty="0">
                          <a:effectLst/>
                          <a:latin typeface="Aptos" panose="020B0004020202020204" pitchFamily="34" charset="0"/>
                        </a:rPr>
                        <a:t> +Aira)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Brijesh Awasthi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4600.3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544.6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  <a:latin typeface="Aptos" panose="020B0004020202020204" pitchFamily="34" charset="0"/>
                        </a:rPr>
                        <a:t>277.1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  <a:latin typeface="Aptos" panose="020B0004020202020204" pitchFamily="34" charset="0"/>
                        </a:rPr>
                        <a:t>1282000.0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2271134180"/>
                  </a:ext>
                </a:extLst>
              </a:tr>
              <a:tr h="2591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Gajendra Singh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  <a:latin typeface="Aptos" panose="020B0004020202020204" pitchFamily="34" charset="0"/>
                        </a:rPr>
                        <a:t>4871.3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446.4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289.0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1595090.0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189332286"/>
                  </a:ext>
                </a:extLst>
              </a:tr>
              <a:tr h="3874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Satendra Tomar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  <a:latin typeface="Aptos" panose="020B0004020202020204" pitchFamily="34" charset="0"/>
                        </a:rPr>
                        <a:t>5243.3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447.0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250.4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1405550.0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349485716"/>
                  </a:ext>
                </a:extLst>
              </a:tr>
              <a:tr h="2591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14714.9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479.4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272.2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642D"/>
                          </a:solidFill>
                          <a:effectLst/>
                          <a:latin typeface="Aptos" panose="020B0004020202020204" pitchFamily="34" charset="0"/>
                        </a:rPr>
                        <a:t>4282640.0</a:t>
                      </a:r>
                      <a:endParaRPr lang="en-US" sz="1600" b="1" i="0" u="none" strike="noStrike" dirty="0">
                        <a:solidFill>
                          <a:srgbClr val="00642D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3684460195"/>
                  </a:ext>
                </a:extLst>
              </a:tr>
              <a:tr h="25913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2060"/>
                          </a:solidFill>
                          <a:effectLst/>
                          <a:latin typeface="Aptos" panose="020B0004020202020204" pitchFamily="34" charset="0"/>
                        </a:rPr>
                        <a:t>53711.2</a:t>
                      </a:r>
                      <a:endParaRPr lang="en-US" sz="1600" b="1" i="0" u="none" strike="noStrike" dirty="0">
                        <a:solidFill>
                          <a:srgbClr val="00206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2060"/>
                          </a:solidFill>
                          <a:effectLst/>
                          <a:latin typeface="Aptos" panose="020B0004020202020204" pitchFamily="34" charset="0"/>
                        </a:rPr>
                        <a:t>467.8</a:t>
                      </a:r>
                      <a:endParaRPr lang="en-US" sz="1600" b="1" i="0" u="none" strike="noStrike" dirty="0">
                        <a:solidFill>
                          <a:srgbClr val="00206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2060"/>
                          </a:solidFill>
                          <a:effectLst/>
                          <a:latin typeface="Aptos" panose="020B0004020202020204" pitchFamily="34" charset="0"/>
                        </a:rPr>
                        <a:t>308.5</a:t>
                      </a:r>
                      <a:endParaRPr lang="en-US" sz="1600" b="1" i="0" u="none" strike="noStrike" dirty="0">
                        <a:solidFill>
                          <a:srgbClr val="00206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2060"/>
                          </a:solidFill>
                          <a:effectLst/>
                          <a:latin typeface="Aptos" panose="020B0004020202020204" pitchFamily="34" charset="0"/>
                        </a:rPr>
                        <a:t>17426349.5</a:t>
                      </a:r>
                      <a:endParaRPr lang="en-US" sz="1600" b="1" i="0" u="none" strike="noStrike" dirty="0">
                        <a:solidFill>
                          <a:srgbClr val="00206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175" marR="5175" marT="5175" marB="0" anchor="b"/>
                </a:tc>
                <a:extLst>
                  <a:ext uri="{0D108BD9-81ED-4DB2-BD59-A6C34878D82A}">
                    <a16:rowId xmlns:a16="http://schemas.microsoft.com/office/drawing/2014/main" val="253880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096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0"/>
            <a:ext cx="9550400" cy="914400"/>
          </a:xfrm>
        </p:spPr>
        <p:txBody>
          <a:bodyPr/>
          <a:lstStyle/>
          <a:p>
            <a:r>
              <a:rPr lang="en-IN" sz="3200" dirty="0"/>
              <a:t>Fermenters PHE Box-up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026" name="Picture 2" descr="Image preview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4648200" cy="4908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pre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444381"/>
            <a:ext cx="4572000" cy="4911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8774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76200"/>
            <a:ext cx="2514600" cy="914400"/>
          </a:xfrm>
        </p:spPr>
        <p:txBody>
          <a:bodyPr/>
          <a:lstStyle/>
          <a:p>
            <a:r>
              <a:rPr lang="en-IN" sz="2400" dirty="0"/>
              <a:t>Falling Film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4098" name="Picture 2" descr="Image preview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0" b="14404"/>
          <a:stretch/>
        </p:blipFill>
        <p:spPr bwMode="auto">
          <a:xfrm>
            <a:off x="609600" y="1143000"/>
            <a:ext cx="5562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p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t="18333" r="12361" b="1667"/>
          <a:stretch/>
        </p:blipFill>
        <p:spPr bwMode="auto">
          <a:xfrm>
            <a:off x="6477000" y="1143000"/>
            <a:ext cx="5029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68600" y="5410200"/>
          <a:ext cx="1854200" cy="36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018">
                <a:tc>
                  <a:txBody>
                    <a:bodyPr/>
                    <a:lstStyle/>
                    <a:p>
                      <a:r>
                        <a:rPr lang="en-IN" dirty="0"/>
                        <a:t>Before Cleaning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001000" y="5410200"/>
          <a:ext cx="1854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After</a:t>
                      </a:r>
                      <a:r>
                        <a:rPr lang="en-IN" baseline="0" dirty="0"/>
                        <a:t> Cleaning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7985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Rectifier PCV condenser</a:t>
            </a:r>
          </a:p>
        </p:txBody>
      </p:sp>
      <p:pic>
        <p:nvPicPr>
          <p:cNvPr id="2050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5410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14600" y="5791200"/>
          <a:ext cx="1854200" cy="36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018">
                <a:tc>
                  <a:txBody>
                    <a:bodyPr/>
                    <a:lstStyle/>
                    <a:p>
                      <a:r>
                        <a:rPr lang="en-IN" dirty="0"/>
                        <a:t>Before Cleaning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52" name="Picture 4" descr="Image p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5" b="30625"/>
          <a:stretch/>
        </p:blipFill>
        <p:spPr bwMode="auto">
          <a:xfrm>
            <a:off x="6705600" y="1905000"/>
            <a:ext cx="5105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2000" y="5715000"/>
          <a:ext cx="1854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After</a:t>
                      </a:r>
                      <a:r>
                        <a:rPr lang="en-IN" baseline="0" dirty="0"/>
                        <a:t> Cleaning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517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0"/>
            <a:ext cx="6197600" cy="914400"/>
          </a:xfrm>
        </p:spPr>
        <p:txBody>
          <a:bodyPr/>
          <a:lstStyle/>
          <a:p>
            <a:r>
              <a:rPr lang="en-IN" dirty="0"/>
              <a:t>Force Circulation-07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26" name="Picture 2" descr="Image preview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r="-1"/>
          <a:stretch/>
        </p:blipFill>
        <p:spPr bwMode="auto">
          <a:xfrm>
            <a:off x="990600" y="1295400"/>
            <a:ext cx="5257800" cy="495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667000" y="5902961"/>
          <a:ext cx="1854200" cy="36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018">
                <a:tc>
                  <a:txBody>
                    <a:bodyPr/>
                    <a:lstStyle/>
                    <a:p>
                      <a:r>
                        <a:rPr lang="en-IN" dirty="0"/>
                        <a:t>Before Cleaning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 descr="Image p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25330"/>
          <a:stretch/>
        </p:blipFill>
        <p:spPr bwMode="auto">
          <a:xfrm>
            <a:off x="6705600" y="1295400"/>
            <a:ext cx="5105400" cy="495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58200" y="5877560"/>
          <a:ext cx="1854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After</a:t>
                      </a:r>
                      <a:r>
                        <a:rPr lang="en-IN" baseline="0" dirty="0"/>
                        <a:t> Cleaning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471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7A33B-C5AF-3412-1C26-275A1DED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7F492156-CE37-5722-279F-58CA83E4F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1E6BCE17-F64F-CB34-37EF-4D540CB5F3AA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34BD57-9F56-B1CD-3714-BE4A96EA2B46}"/>
              </a:ext>
            </a:extLst>
          </p:cNvPr>
          <p:cNvGraphicFramePr>
            <a:graphicFrameLocks noGrp="1"/>
          </p:cNvGraphicFramePr>
          <p:nvPr/>
        </p:nvGraphicFramePr>
        <p:xfrm>
          <a:off x="279700" y="990601"/>
          <a:ext cx="11759900" cy="543859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46217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3598196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265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0239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2234789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2184811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Production (Lakh Liters)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400" b="1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8.40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1.38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4.53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7.73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0285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Downtime (Hrs.)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endParaRPr lang="en-US" sz="1400" b="1" i="0" u="none" strike="noStrike" kern="1200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133.50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32.65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360.07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30637"/>
                  </a:ext>
                </a:extLst>
              </a:tr>
              <a:tr h="330520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Average Ethanol Prodn./Day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(Lakh Liters)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1.20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0.960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862756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Efficiency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04612"/>
                  </a:ext>
                </a:extLst>
              </a:tr>
              <a:tr h="313626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Syrup (BL/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7.60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36193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BH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31.5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28.22</a:t>
                      </a:r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28.14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28.17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96169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CH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092108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Fermentation Efficiency (%)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91.5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90.71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90.53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90.60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831887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Distillation Efficiency (%)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98.5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98.75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98.66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98.68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31332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consumed (Kg/BL)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4.38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4.62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4.48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733755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consumed (KWH/BL)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0.528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0.627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0.749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0.744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496636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Feedstock Quality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42757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Feed Stock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B-Heavy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Syrup/B-heavy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61263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Total Reducing Sugar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endParaRPr lang="en-US" sz="1400" b="1" i="0" u="none" strike="noStrike" kern="1200" dirty="0"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52.50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52.50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52.50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Fermentable Sugar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endParaRPr lang="en-US" sz="1400" b="1" i="0" u="none" strike="noStrike" kern="1200" dirty="0"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48.82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48.83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48.83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03989"/>
                  </a:ext>
                </a:extLst>
              </a:tr>
              <a:tr h="37484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UFS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kern="1200" dirty="0"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3.68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3.67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3.67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18FA5D7-9C16-20DE-6A00-17C706452FD9}"/>
              </a:ext>
            </a:extLst>
          </p:cNvPr>
          <p:cNvSpPr txBox="1">
            <a:spLocks/>
          </p:cNvSpPr>
          <p:nvPr/>
        </p:nvSpPr>
        <p:spPr>
          <a:xfrm>
            <a:off x="2743200" y="76200"/>
            <a:ext cx="76962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   Weekly Performance Snapshot - Distillery</a:t>
            </a:r>
          </a:p>
        </p:txBody>
      </p:sp>
    </p:spTree>
    <p:extLst>
      <p:ext uri="{BB962C8B-B14F-4D97-AF65-F5344CB8AC3E}">
        <p14:creationId xmlns:p14="http://schemas.microsoft.com/office/powerpoint/2010/main" val="27212982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7A33B-C5AF-3412-1C26-275A1DED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7F492156-CE37-5722-279F-58CA83E4F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1E6BCE17-F64F-CB34-37EF-4D540CB5F3AA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34BD57-9F56-B1CD-3714-BE4A96EA2B46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783337"/>
          <a:ext cx="11372243" cy="56544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94520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3372374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724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7901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927207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1235935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5120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Production (Lakh Liters)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8.40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1.38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4.53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7.73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0285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Downtime (Hrs.)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133.50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32.65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360.07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30637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Average Ethanol Prodn./Day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(Lakh Liters)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1.20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862756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Efficiency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04612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Syrup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36193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BH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31.50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28.22</a:t>
                      </a:r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28.14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28.17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96169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CH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092108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Fermentation Efficiency (%)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91.5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90.71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90.53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90.60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831887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Distillation Efficiency (%)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98.5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98.75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98.66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98.68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31332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consumed (Kg/BL)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3.90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4.38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4.62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4.48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733755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consumed (KWH/BL)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0.528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0.627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0.749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0.744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496636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Feedstock Quality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42757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Feed Stock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B-Heavy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B-heavy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61263"/>
                  </a:ext>
                </a:extLst>
              </a:tr>
              <a:tr h="3025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Total Reducing Sugar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400" b="1" i="0" u="none" strike="noStrike" kern="1200" dirty="0"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52.50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52.50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52.50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Fermentable Sugar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400" b="1" i="0" u="none" strike="noStrike" kern="1200" dirty="0"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48.82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48.83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48.83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03989"/>
                  </a:ext>
                </a:extLst>
              </a:tr>
              <a:tr h="4304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UFS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kern="1200" dirty="0"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3.68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3.67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3.67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18FA5D7-9C16-20DE-6A00-17C706452FD9}"/>
              </a:ext>
            </a:extLst>
          </p:cNvPr>
          <p:cNvSpPr txBox="1">
            <a:spLocks/>
          </p:cNvSpPr>
          <p:nvPr/>
        </p:nvSpPr>
        <p:spPr>
          <a:xfrm>
            <a:off x="2743200" y="76200"/>
            <a:ext cx="76962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   Weekly Performance Snapshot On B-</a:t>
            </a:r>
            <a:r>
              <a:rPr lang="en-IN" sz="2400" dirty="0" err="1"/>
              <a:t>Hy</a:t>
            </a:r>
            <a:r>
              <a:rPr lang="en-IN" sz="2400" dirty="0"/>
              <a:t>- Distillery</a:t>
            </a:r>
          </a:p>
        </p:txBody>
      </p:sp>
    </p:spTree>
    <p:extLst>
      <p:ext uri="{BB962C8B-B14F-4D97-AF65-F5344CB8AC3E}">
        <p14:creationId xmlns:p14="http://schemas.microsoft.com/office/powerpoint/2010/main" val="22057232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7A33B-C5AF-3412-1C26-275A1DED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7F492156-CE37-5722-279F-58CA83E4F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1E6BCE17-F64F-CB34-37EF-4D540CB5F3AA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34BD57-9F56-B1CD-3714-BE4A96EA2B46}"/>
              </a:ext>
            </a:extLst>
          </p:cNvPr>
          <p:cNvGraphicFramePr>
            <a:graphicFrameLocks noGrp="1"/>
          </p:cNvGraphicFramePr>
          <p:nvPr/>
        </p:nvGraphicFramePr>
        <p:xfrm>
          <a:off x="304798" y="1142999"/>
          <a:ext cx="11658601" cy="520700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78824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3664578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435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821364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</a:tblGrid>
              <a:tr h="304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Oct.-2025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Sept.-2025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Aug-2025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Oct-2024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Production (Lakh Liters)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7.73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27.75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28.72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0285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Downtime (Hrs.)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360.07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93.46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151.88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3063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Average Ethanol Prodn./Day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(Lakh Liters)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862756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Efficiency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046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Syrup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36193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BH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28.17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28.50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30.03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96169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CH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092108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Fermentation Efficiency (%)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90.60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91.09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91.59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831887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Distillation Efficiency (%)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98.68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98.71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98.75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31332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consumed (Kg/BL)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4.48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4.06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4.08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733755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consumed (KWH/BL)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0.744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0.542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0.510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496636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Feedstock Quality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42757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Feed Stock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B-heavy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 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 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6126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Total Reducing Sugar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52.50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52.71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53.83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3013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Fermentable Sugar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48.83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49.13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51.44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03989"/>
                  </a:ext>
                </a:extLst>
              </a:tr>
              <a:tr h="1676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UFS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3.67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3.58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2.39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NA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18FA5D7-9C16-20DE-6A00-17C706452FD9}"/>
              </a:ext>
            </a:extLst>
          </p:cNvPr>
          <p:cNvSpPr txBox="1">
            <a:spLocks/>
          </p:cNvSpPr>
          <p:nvPr/>
        </p:nvSpPr>
        <p:spPr>
          <a:xfrm>
            <a:off x="2133600" y="76200"/>
            <a:ext cx="86868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000" dirty="0"/>
              <a:t>  Last 03 Months  Performance Snapshot - Distillery</a:t>
            </a:r>
          </a:p>
        </p:txBody>
      </p:sp>
    </p:spTree>
    <p:extLst>
      <p:ext uri="{BB962C8B-B14F-4D97-AF65-F5344CB8AC3E}">
        <p14:creationId xmlns:p14="http://schemas.microsoft.com/office/powerpoint/2010/main" val="4237772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FC00-62BF-75DB-0F58-E1B4FF8C9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CA4D22-5DBE-3229-333B-8521C46F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7F1B753-401A-E2C9-5AC5-DB32DE480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10979"/>
            <a:ext cx="50292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Key Operational Parameters</a:t>
            </a:r>
            <a:endParaRPr lang="en-IN" sz="28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C500610-DE22-9362-7420-554038F71629}"/>
              </a:ext>
            </a:extLst>
          </p:cNvPr>
          <p:cNvSpPr txBox="1">
            <a:spLocks/>
          </p:cNvSpPr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5A21F32-81E6-CC89-ABE2-8A517A839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24CC2E-D3C5-3684-11F6-427F3F1BDD02}"/>
              </a:ext>
            </a:extLst>
          </p:cNvPr>
          <p:cNvGraphicFramePr>
            <a:graphicFrameLocks noGrp="1"/>
          </p:cNvGraphicFramePr>
          <p:nvPr/>
        </p:nvGraphicFramePr>
        <p:xfrm>
          <a:off x="152401" y="1052045"/>
          <a:ext cx="11887199" cy="5281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7596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16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360">
                  <a:extLst>
                    <a:ext uri="{9D8B030D-6E8A-4147-A177-3AD203B41FA5}">
                      <a16:colId xmlns:a16="http://schemas.microsoft.com/office/drawing/2014/main" val="3374905877"/>
                    </a:ext>
                  </a:extLst>
                </a:gridCol>
                <a:gridCol w="1748664">
                  <a:extLst>
                    <a:ext uri="{9D8B030D-6E8A-4147-A177-3AD203B41FA5}">
                      <a16:colId xmlns:a16="http://schemas.microsoft.com/office/drawing/2014/main" val="83677910"/>
                    </a:ext>
                  </a:extLst>
                </a:gridCol>
                <a:gridCol w="1532838">
                  <a:extLst>
                    <a:ext uri="{9D8B030D-6E8A-4147-A177-3AD203B41FA5}">
                      <a16:colId xmlns:a16="http://schemas.microsoft.com/office/drawing/2014/main" val="19178918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77121396"/>
                    </a:ext>
                  </a:extLst>
                </a:gridCol>
              </a:tblGrid>
              <a:tr h="1029475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urrent 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endParaRPr lang="en-IN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Last year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endParaRPr lang="en-IN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562376">
                <a:tc>
                  <a:txBody>
                    <a:bodyPr/>
                    <a:lstStyle/>
                    <a:p>
                      <a:pPr lvl="1">
                        <a:lnSpc>
                          <a:spcPts val="1500"/>
                        </a:lnSpc>
                      </a:pPr>
                      <a:endParaRPr lang="en-US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25-26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25-26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24-25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25-26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24-25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79646"/>
                  </a:ext>
                </a:extLst>
              </a:tr>
              <a:tr h="743696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Feed Stock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B-Heavy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B-Heavy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B-Heavy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Syp/B-Heavy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Syp/B-Heavy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71274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Average Ethanol Prodn. / 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96019.0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64729.0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84153.0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044450"/>
                  </a:ext>
                </a:extLst>
              </a:tr>
              <a:tr h="1121336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76.82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51.78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67.32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231"/>
                  </a:ext>
                </a:extLst>
              </a:tr>
              <a:tr h="108730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 Prodn. ( In BL)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138267.60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453100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773367.60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  <a:p>
                      <a:pPr marL="0" algn="ctr" defTabSz="914400" rtl="0" eaLnBrk="1" fontAlgn="ctr" latinLnBrk="0" hangingPunct="1"/>
                      <a:endParaRPr lang="en-US" sz="2000" b="0" i="0" u="none" strike="noStrike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008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527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429000" y="210979"/>
            <a:ext cx="50292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Key Operational Parameters</a:t>
            </a:r>
            <a:endParaRPr lang="en-IN" sz="2800" dirty="0"/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E447D0-E612-3AF4-6E02-EECB7C2D060E}"/>
              </a:ext>
            </a:extLst>
          </p:cNvPr>
          <p:cNvGraphicFramePr>
            <a:graphicFrameLocks noGrp="1"/>
          </p:cNvGraphicFramePr>
          <p:nvPr/>
        </p:nvGraphicFramePr>
        <p:xfrm>
          <a:off x="177852" y="990600"/>
          <a:ext cx="11963400" cy="5255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1846777">
                  <a:extLst>
                    <a:ext uri="{9D8B030D-6E8A-4147-A177-3AD203B41FA5}">
                      <a16:colId xmlns:a16="http://schemas.microsoft.com/office/drawing/2014/main" val="3374905877"/>
                    </a:ext>
                  </a:extLst>
                </a:gridCol>
                <a:gridCol w="2084815">
                  <a:extLst>
                    <a:ext uri="{9D8B030D-6E8A-4147-A177-3AD203B41FA5}">
                      <a16:colId xmlns:a16="http://schemas.microsoft.com/office/drawing/2014/main" val="83677910"/>
                    </a:ext>
                  </a:extLst>
                </a:gridCol>
                <a:gridCol w="2144916">
                  <a:extLst>
                    <a:ext uri="{9D8B030D-6E8A-4147-A177-3AD203B41FA5}">
                      <a16:colId xmlns:a16="http://schemas.microsoft.com/office/drawing/2014/main" val="1917891858"/>
                    </a:ext>
                  </a:extLst>
                </a:gridCol>
                <a:gridCol w="1772092">
                  <a:extLst>
                    <a:ext uri="{9D8B030D-6E8A-4147-A177-3AD203B41FA5}">
                      <a16:colId xmlns:a16="http://schemas.microsoft.com/office/drawing/2014/main" val="2177121396"/>
                    </a:ext>
                  </a:extLst>
                </a:gridCol>
              </a:tblGrid>
              <a:tr h="535074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2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443398">
                <a:tc>
                  <a:txBody>
                    <a:bodyPr/>
                    <a:lstStyle/>
                    <a:p>
                      <a:pPr lvl="1">
                        <a:lnSpc>
                          <a:spcPts val="1500"/>
                        </a:lnSpc>
                      </a:pPr>
                      <a:endParaRPr lang="en-US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25-26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24-25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25-26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24-25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79646"/>
                  </a:ext>
                </a:extLst>
              </a:tr>
              <a:tr h="89482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Feed Stock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B-Heavy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B-Heavy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Syp/B-Heavy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Syp/B-Heavy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641304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B-heavy</a:t>
                      </a:r>
                      <a:r>
                        <a:rPr lang="en-IN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molasses</a:t>
                      </a: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Utilized </a:t>
                      </a:r>
                      <a:r>
                        <a:rPr lang="en-IN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(In Qtl)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27450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005331"/>
                  </a:ext>
                </a:extLst>
              </a:tr>
              <a:tr h="33242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Ethanol Prod. BL / 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28.22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28.17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485776"/>
                  </a:ext>
                </a:extLst>
              </a:tr>
              <a:tr h="4982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Total Reducing Sugar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52.50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52.50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076318"/>
                  </a:ext>
                </a:extLst>
              </a:tr>
              <a:tr h="48916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Fermentable Sugar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48.82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48.83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58068"/>
                  </a:ext>
                </a:extLst>
              </a:tr>
              <a:tr h="497396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UFS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3.67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35984"/>
                  </a:ext>
                </a:extLst>
              </a:tr>
              <a:tr h="51071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Distillation Efficiency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98.75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98.68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451846"/>
                  </a:ext>
                </a:extLst>
              </a:tr>
              <a:tr h="41263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Fermentation Efficiency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90.71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90.60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32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0091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328B7-7262-8790-8D09-1D1CEF99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5B72C-5274-D779-2F83-B7CA5DB9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41B0253D-8B8D-A33F-1DC9-4FDE9E96F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10979"/>
            <a:ext cx="4953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Key Operational Parameters</a:t>
            </a:r>
            <a:endParaRPr lang="en-IN" sz="28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8C80644-0466-DF77-9404-5DDE09C6D0B9}"/>
              </a:ext>
            </a:extLst>
          </p:cNvPr>
          <p:cNvSpPr txBox="1">
            <a:spLocks/>
          </p:cNvSpPr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1A49111-A308-CFDD-D487-549D08416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9E3643F-CEF2-F317-A080-C4046E95F952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066800"/>
          <a:ext cx="11963400" cy="535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2647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2430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0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5915">
                  <a:extLst>
                    <a:ext uri="{9D8B030D-6E8A-4147-A177-3AD203B41FA5}">
                      <a16:colId xmlns:a16="http://schemas.microsoft.com/office/drawing/2014/main" val="83677910"/>
                    </a:ext>
                  </a:extLst>
                </a:gridCol>
              </a:tblGrid>
              <a:tr h="56661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Season</a:t>
                      </a:r>
                      <a:endParaRPr lang="en-IN" sz="2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2025-26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endParaRPr lang="en-IN" sz="2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endParaRPr lang="en-IN" sz="2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833664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Budgeted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(Week)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Achieved 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(Week)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Budgeted 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(To date)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Achieved 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endParaRPr lang="en-US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(To date)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9646"/>
                  </a:ext>
                </a:extLst>
              </a:tr>
              <a:tr h="40483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Feed Stock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B-Heavy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Syrup/B-heavy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868693"/>
                  </a:ext>
                </a:extLst>
              </a:tr>
              <a:tr h="75543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Ethanol Prodn. ( In BL)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840000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138267.60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2880000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773367.60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792257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 Steam consumed in (MT)</a:t>
                      </a:r>
                    </a:p>
                    <a:p>
                      <a:pPr algn="l" fontAlgn="b"/>
                      <a:endParaRPr lang="en-IN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3444.0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605.0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3462.50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0231"/>
                  </a:ext>
                </a:extLst>
              </a:tr>
              <a:tr h="769796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 Steam consumed Kg/BL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631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Power consumed in (Kwh)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443520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86700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1520640.0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575400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786092"/>
                  </a:ext>
                </a:extLst>
              </a:tr>
              <a:tr h="729897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</a:t>
                      </a:r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consumed Kwh/BL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73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74E99-9255-EDDD-C3F7-74D815E6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4F944-79D3-4782-6171-EB953D162E3A}"/>
              </a:ext>
            </a:extLst>
          </p:cNvPr>
          <p:cNvSpPr txBox="1"/>
          <p:nvPr/>
        </p:nvSpPr>
        <p:spPr>
          <a:xfrm>
            <a:off x="457200" y="990600"/>
            <a:ext cx="11582400" cy="5126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Installation and testing completed in 103 centers till 25</a:t>
            </a:r>
            <a:r>
              <a:rPr lang="en-US" sz="2000" baseline="30000" dirty="0">
                <a:latin typeface="Aptos" panose="020B0004020202020204" pitchFamily="34" charset="0"/>
              </a:rPr>
              <a:t>th</a:t>
            </a:r>
            <a:r>
              <a:rPr lang="en-US" sz="2000" dirty="0">
                <a:latin typeface="Aptos" panose="020B0004020202020204" pitchFamily="34" charset="0"/>
              </a:rPr>
              <a:t> Oct.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All 107 centers shall be ready by 30th Oct.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However, limited number of centers shall be functional initially as there is water logging in the villages and fields. All centers will be operational from 01 Nov 2025.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Transporter Agreement - Negotiation completed with 38/38 </a:t>
            </a:r>
            <a:r>
              <a:rPr lang="en-US" sz="2000" dirty="0"/>
              <a:t>Agreement signed for 100% complete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We are currently picking cane from a total of 90 centers.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We have now updated a total of 318 trucks with the transporter's name. 100 truck in running and  balance truck as per cane lifting requirement.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09 trucks have GPS installed.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Vehicle holding time at centres is only 2-3 hours.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Call center has been established on 25 Oct 2025 and is functional.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910112-A74A-8CE6-A5D9-1836FBE8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Preparedness</a:t>
            </a:r>
          </a:p>
        </p:txBody>
      </p:sp>
    </p:spTree>
    <p:extLst>
      <p:ext uri="{BB962C8B-B14F-4D97-AF65-F5344CB8AC3E}">
        <p14:creationId xmlns:p14="http://schemas.microsoft.com/office/powerpoint/2010/main" val="34251660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TBT</a:t>
            </a:r>
          </a:p>
        </p:txBody>
      </p:sp>
      <p:sp>
        <p:nvSpPr>
          <p:cNvPr id="4" name="AutoShape 2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preview"/>
          <p:cNvSpPr>
            <a:spLocks noChangeAspect="1" noChangeArrowheads="1"/>
          </p:cNvSpPr>
          <p:nvPr/>
        </p:nvSpPr>
        <p:spPr bwMode="auto">
          <a:xfrm flipH="1">
            <a:off x="4504748" y="137708"/>
            <a:ext cx="1057852" cy="66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Image previe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8" descr="Image preview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0" descr="Image preview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12" descr="Image preview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14" descr="Image preview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16" descr="Image preview"/>
          <p:cNvSpPr>
            <a:spLocks noChangeAspect="1" noChangeArrowheads="1"/>
          </p:cNvSpPr>
          <p:nvPr/>
        </p:nvSpPr>
        <p:spPr bwMode="auto">
          <a:xfrm>
            <a:off x="1069975" y="10500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2" descr="Image preview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2" descr="Image preview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4" descr="Image preview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t="9173" r="3162" b="14382"/>
          <a:stretch/>
        </p:blipFill>
        <p:spPr>
          <a:xfrm>
            <a:off x="155575" y="1060904"/>
            <a:ext cx="5788025" cy="5263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t="6909" r="9092" b="22273"/>
          <a:stretch/>
        </p:blipFill>
        <p:spPr>
          <a:xfrm>
            <a:off x="6096000" y="1060904"/>
            <a:ext cx="5943600" cy="52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0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4144" y="160339"/>
            <a:ext cx="6045200" cy="609600"/>
          </a:xfrm>
        </p:spPr>
        <p:txBody>
          <a:bodyPr/>
          <a:lstStyle/>
          <a:p>
            <a:r>
              <a:rPr lang="en-IN" dirty="0"/>
              <a:t>TBT Attendance</a:t>
            </a:r>
          </a:p>
        </p:txBody>
      </p:sp>
      <p:sp>
        <p:nvSpPr>
          <p:cNvPr id="3" name="AutoShape 2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Image preview"/>
          <p:cNvSpPr>
            <a:spLocks noChangeAspect="1" noChangeArrowheads="1"/>
          </p:cNvSpPr>
          <p:nvPr/>
        </p:nvSpPr>
        <p:spPr bwMode="auto">
          <a:xfrm>
            <a:off x="421986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age preview"/>
          <p:cNvSpPr>
            <a:spLocks noChangeAspect="1" noChangeArrowheads="1"/>
          </p:cNvSpPr>
          <p:nvPr/>
        </p:nvSpPr>
        <p:spPr bwMode="auto">
          <a:xfrm>
            <a:off x="914400" y="2986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077686"/>
            <a:ext cx="6092825" cy="525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077686"/>
            <a:ext cx="5638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275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92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BA23D8-D731-8D76-CC27-DE1AE51F7670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1066799"/>
          <a:ext cx="11856742" cy="52578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85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1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0733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HAZARDS OBSERVATION - DISTILLERY  </a:t>
                      </a:r>
                      <a:endParaRPr lang="en-US" sz="1400" b="1" i="0" u="sng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2914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HAZARDOUS</a:t>
                      </a:r>
                      <a:r>
                        <a:rPr lang="en-US" sz="1400" b="1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ACTIVITY/ OBSERVATION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LOCATION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 REQUIRED/ TAKEN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DATE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RESPONSIBILITY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773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20/10/2025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</a:pP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Mechanical team during dismantling of circulation line in MEE plant using chain block with out proper lock.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Plant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Instruct to mechanical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team use proper lock before starting work..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 Brij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Mohan Shukla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4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21/10/2025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Labour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wearing damaged Gum Boot during sludge cleaning of wash Holding Tank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Fermentation house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Instruct to supervisor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labour to wear Gum Boot properly.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Vivek Tiwari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9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22/10/2025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</a:pP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safety belt not fastened properly when opening the slop transfer line of FC09 by Fitter.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 Plant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Instruct to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fitter properly fastened the safety belt before start work.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Mr.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Vivek Tiwari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41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24/10/2025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Analyser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cleaning is  going on with out proper barricading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Distillation Plant.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Instruct to supervisor to provide proper barricading before start job.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Abhay Srivastava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4">
            <a:extLst>
              <a:ext uri="{FF2B5EF4-FFF2-40B4-BE49-F238E27FC236}">
                <a16:creationId xmlns:a16="http://schemas.microsoft.com/office/drawing/2014/main" id="{B809518E-22B2-E4B8-3E77-F276603C6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69558"/>
            <a:ext cx="7848600" cy="47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Near Miss or Hazardous Activity Report</a:t>
            </a:r>
          </a:p>
        </p:txBody>
      </p:sp>
    </p:spTree>
    <p:extLst>
      <p:ext uri="{BB962C8B-B14F-4D97-AF65-F5344CB8AC3E}">
        <p14:creationId xmlns:p14="http://schemas.microsoft.com/office/powerpoint/2010/main" val="38974810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93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BA23D8-D731-8D76-CC27-DE1AE51F7670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142999"/>
          <a:ext cx="11896103" cy="51816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4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6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30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6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43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8109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NEARMISS - DISTILLERY  </a:t>
                      </a:r>
                      <a:endParaRPr lang="en-US" sz="1400" b="1" i="0" u="sng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3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HAZARDOUS ACTIVITY / OBSERVATION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LOCATION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 REQUIRED / TAKEN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DATE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RESPONSIBILITY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47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20/10/2025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PHE place in unsystematic manner in Distillation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Section after cleaning.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injury occurred.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Distillation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Section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Instruct to operator to be placed in systematic.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Vivek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tiwari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9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21/10/2025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Some hold slop spread during dismantling the slop transfer line. No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injury occurred.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 Plant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Floor Clean and instruct to operator check every line before dismantling.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Brij Mohan Shukla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04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22/09/2025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 feed tank cleaning some debris spread near main gate during shifting by trolley.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injury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occurred.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Main gate of Distillery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Instruct to clean 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Vivek Tiwari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80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23/10/2025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 jet pump operator do not wear properly safety goggles during hydro jet cleaning of Falling film No.04. No injury occurred.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MEE Plant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Instruct to use all PPEs properly during work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Brij Mohan Shukla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4">
            <a:extLst>
              <a:ext uri="{FF2B5EF4-FFF2-40B4-BE49-F238E27FC236}">
                <a16:creationId xmlns:a16="http://schemas.microsoft.com/office/drawing/2014/main" id="{B809518E-22B2-E4B8-3E77-F276603C6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69558"/>
            <a:ext cx="7848600" cy="47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Near Miss or Hazardous Activity Report</a:t>
            </a:r>
          </a:p>
        </p:txBody>
      </p:sp>
    </p:spTree>
    <p:extLst>
      <p:ext uri="{BB962C8B-B14F-4D97-AF65-F5344CB8AC3E}">
        <p14:creationId xmlns:p14="http://schemas.microsoft.com/office/powerpoint/2010/main" val="11361803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sky, city, outdoor, scene">
            <a:extLst>
              <a:ext uri="{FF2B5EF4-FFF2-40B4-BE49-F238E27FC236}">
                <a16:creationId xmlns:a16="http://schemas.microsoft.com/office/drawing/2014/main" id="{0FE5397A-BC5A-F185-E625-8FEB95E1CB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8" b="20158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5F3C05-9282-AB0B-AFF6-CA35D4745189}"/>
              </a:ext>
            </a:extLst>
          </p:cNvPr>
          <p:cNvSpPr/>
          <p:nvPr/>
        </p:nvSpPr>
        <p:spPr>
          <a:xfrm>
            <a:off x="0" y="-51371"/>
            <a:ext cx="12192000" cy="4850383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BA1A78-4D66-A1AD-ACA7-456116E5E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199998"/>
            <a:ext cx="1859491" cy="91179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A0946-8FE4-902F-20C0-586752C47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5750" y="2027237"/>
            <a:ext cx="6892925" cy="744538"/>
          </a:xfrm>
        </p:spPr>
        <p:txBody>
          <a:bodyPr/>
          <a:lstStyle/>
          <a:p>
            <a:r>
              <a:rPr lang="en-US" sz="5400" b="1">
                <a:solidFill>
                  <a:schemeClr val="bg1"/>
                </a:solidFill>
              </a:rPr>
              <a:t>Thank You!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2B2AA1-A992-58D5-85D3-79F42414D572}"/>
              </a:ext>
            </a:extLst>
          </p:cNvPr>
          <p:cNvCxnSpPr>
            <a:cxnSpLocks/>
          </p:cNvCxnSpPr>
          <p:nvPr/>
        </p:nvCxnSpPr>
        <p:spPr>
          <a:xfrm>
            <a:off x="6004053" y="5246214"/>
            <a:ext cx="0" cy="83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E3EC4B0-841D-345E-E163-9BEC2A1CB3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r="3866"/>
          <a:stretch/>
        </p:blipFill>
        <p:spPr>
          <a:xfrm>
            <a:off x="3428257" y="5284003"/>
            <a:ext cx="2121588" cy="89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6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DcR_SlideID>ea6477f2-fcac-4d04-982a-ad7b1eb3c057</DcR_SlideID>
</file>

<file path=customXml/itemProps1.xml><?xml version="1.0" encoding="utf-8"?>
<ds:datastoreItem xmlns:ds="http://schemas.openxmlformats.org/officeDocument/2006/customXml" ds:itemID="{9E14C147-37AD-44EF-A531-AE98223D99B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8347</Words>
  <Application>Microsoft Office PowerPoint</Application>
  <PresentationFormat>Widescreen</PresentationFormat>
  <Paragraphs>3190</Paragraphs>
  <Slides>94</Slides>
  <Notes>53</Notes>
  <HiddenSlides>16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PowerPoint Presentation</vt:lpstr>
      <vt:lpstr>PowerPoint Presentation</vt:lpstr>
      <vt:lpstr>PowerPoint Presentation</vt:lpstr>
      <vt:lpstr>Date wise purchase and crush report</vt:lpstr>
      <vt:lpstr>SOCIETY WISE INDENT AND SUPPLY (UP TO 25.10.2025)</vt:lpstr>
      <vt:lpstr>Cane Supply</vt:lpstr>
      <vt:lpstr>Cane Availability (Region)</vt:lpstr>
      <vt:lpstr>Cane Availability- Zones</vt:lpstr>
      <vt:lpstr>Procurement Preparedness</vt:lpstr>
      <vt:lpstr>Weighbridge Gate &amp; Centre R/M Status As on 25.10.25</vt:lpstr>
      <vt:lpstr>Pre Cane Analysis Report</vt:lpstr>
      <vt:lpstr>Sampling</vt:lpstr>
      <vt:lpstr>PowerPoint Presentation</vt:lpstr>
      <vt:lpstr>PowerPoint Presentation</vt:lpstr>
      <vt:lpstr>Donga Pooja</vt:lpstr>
      <vt:lpstr>Donga Pooja</vt:lpstr>
      <vt:lpstr>CANE PURCHASE AT THE CENTRE</vt:lpstr>
      <vt:lpstr>Saksham App</vt:lpstr>
      <vt:lpstr>Autumn Planting Target 2025-26</vt:lpstr>
      <vt:lpstr>Pests and Diseases up to 25.10.2025</vt:lpstr>
      <vt:lpstr>AGRI EXPERT VISIT: OCTOBER- 2025</vt:lpstr>
      <vt:lpstr>AGRI EXPERTS VISIT: OCTOBER- 2025</vt:lpstr>
      <vt:lpstr>KOLHU AND CRUSHERS RUNNING &amp; CRUSHING REPORT </vt:lpstr>
      <vt:lpstr>FLOOD AFFECTED </vt:lpstr>
      <vt:lpstr>Roundtable 2.0</vt:lpstr>
      <vt:lpstr>Roundtable 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Plant Reliability: Major Jobs Status</vt:lpstr>
      <vt:lpstr>Plant Reliability: Major Jobs Status</vt:lpstr>
      <vt:lpstr>New Shredder Motor Trial Observation 27.09.2025 </vt:lpstr>
      <vt:lpstr>PROJECT JOB(R3 PAN)</vt:lpstr>
      <vt:lpstr>Project: DS House Mud Removing System Work Progress</vt:lpstr>
      <vt:lpstr>MILL-Capex Status 25-26</vt:lpstr>
      <vt:lpstr>Boiling House-Capex Status 25-26</vt:lpstr>
      <vt:lpstr>Boiling House-Capex Status 25-26</vt:lpstr>
      <vt:lpstr>Boiling House-Capex Status 25-26</vt:lpstr>
      <vt:lpstr>Electrical -Capex Status 25-26</vt:lpstr>
      <vt:lpstr>Electrical -Capex Status 25-26</vt:lpstr>
      <vt:lpstr>Electrical -Capex Status 25-26</vt:lpstr>
      <vt:lpstr>Electrical -Capex Status 25-26</vt:lpstr>
      <vt:lpstr>Instrument -Capex Status 25-26</vt:lpstr>
      <vt:lpstr>CRITICAL SPARES: Capex Status 25-26</vt:lpstr>
      <vt:lpstr>CRITICAL SPARES: Capex Status 25-26</vt:lpstr>
      <vt:lpstr>CRITICAL SPARES: Capex Status 25-26</vt:lpstr>
      <vt:lpstr>R &amp; M Work Progress of Sugar Division</vt:lpstr>
      <vt:lpstr>New Molasses Tank Foundation digging work Under progress</vt:lpstr>
      <vt:lpstr>KPI- Season 2024-25</vt:lpstr>
      <vt:lpstr>PowerPoint Presentation</vt:lpstr>
      <vt:lpstr>PowerPoint Presentation</vt:lpstr>
      <vt:lpstr>PowerPoint Presentation</vt:lpstr>
      <vt:lpstr>General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30.85 mw turbine running parameters</vt:lpstr>
      <vt:lpstr>150 tph boiler running parameters</vt:lpstr>
      <vt:lpstr>30.85 mw turbine running parameters</vt:lpstr>
      <vt:lpstr>150 tph boiler running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300KL Tank Foundation &amp; material shifting work</vt:lpstr>
      <vt:lpstr>PowerPoint Presentation</vt:lpstr>
      <vt:lpstr>PowerPoint Presentation</vt:lpstr>
      <vt:lpstr>Pre Fermenter A PHE </vt:lpstr>
      <vt:lpstr>Fermenter 01</vt:lpstr>
      <vt:lpstr>Fermenters PHE Box-up Work</vt:lpstr>
      <vt:lpstr>Falling Film 01</vt:lpstr>
      <vt:lpstr>Rectifier PCV condenser</vt:lpstr>
      <vt:lpstr>Force Circulation-07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TBT</vt:lpstr>
      <vt:lpstr>TBT Attendance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Kuldeep Sharma</dc:creator>
  <cp:lastModifiedBy>GSML AIRA</cp:lastModifiedBy>
  <cp:revision>180</cp:revision>
  <cp:lastPrinted>2022-06-19T14:07:10Z</cp:lastPrinted>
  <dcterms:created xsi:type="dcterms:W3CDTF">2013-09-11T06:19:56Z</dcterms:created>
  <dcterms:modified xsi:type="dcterms:W3CDTF">2026-02-05T06:04:44Z</dcterms:modified>
</cp:coreProperties>
</file>